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312" r:id="rId10"/>
    <p:sldId id="264" r:id="rId11"/>
    <p:sldId id="265" r:id="rId12"/>
    <p:sldId id="267" r:id="rId13"/>
    <p:sldId id="269" r:id="rId14"/>
    <p:sldId id="270" r:id="rId15"/>
    <p:sldId id="273" r:id="rId16"/>
    <p:sldId id="272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313" r:id="rId25"/>
    <p:sldId id="286" r:id="rId26"/>
    <p:sldId id="287" r:id="rId27"/>
    <p:sldId id="288" r:id="rId28"/>
    <p:sldId id="290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8" r:id="rId44"/>
    <p:sldId id="309" r:id="rId45"/>
    <p:sldId id="310" r:id="rId46"/>
    <p:sldId id="268" r:id="rId47"/>
    <p:sldId id="311" r:id="rId48"/>
    <p:sldId id="271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3E3AD-D76C-4EF6-804B-740A5F87E597}" type="datetimeFigureOut">
              <a:rPr lang="pt-BR" smtClean="0"/>
              <a:t>30/10/2018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294BF0-8FC5-4A20-9334-BA5DEF3E2B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0529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905C3-8E3B-4132-8130-21D3CE27F599}" type="datetime1">
              <a:rPr lang="en-US" smtClean="0"/>
              <a:t>10/30/2018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9D7DC-683F-44D9-9A0F-67332F341916}" type="datetime1">
              <a:rPr lang="en-US" smtClean="0"/>
              <a:t>10/30/2018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B5A74-CA77-48D4-B3A7-E1BAB9829D9E}" type="datetime1">
              <a:rPr lang="en-US" smtClean="0"/>
              <a:t>10/30/2018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E2F94-339B-4851-8300-70A65B920E29}" type="datetime1">
              <a:rPr lang="en-US" smtClean="0"/>
              <a:t>10/30/2018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01865-918F-4D69-BF59-EE1C62A18194}" type="datetime1">
              <a:rPr lang="en-US" smtClean="0"/>
              <a:t>10/30/2018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3B4A7-921F-4D1F-838C-8C9441A00301}" type="datetime1">
              <a:rPr lang="en-US" smtClean="0"/>
              <a:t>10/30/2018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A98AE-78F0-4845-AB10-E81A01479463}" type="datetime1">
              <a:rPr lang="en-US" smtClean="0"/>
              <a:t>10/30/2018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DE480-77D5-40D6-8FBD-91CCDE256D0F}" type="datetime1">
              <a:rPr lang="en-US" smtClean="0"/>
              <a:t>10/30/2018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22026-99E9-412B-B393-48225F2EA57C}" type="datetime1">
              <a:rPr lang="en-US" smtClean="0"/>
              <a:t>10/30/2018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375F5-84CA-48BC-8C03-CAD6353DAB1F}" type="datetime1">
              <a:rPr lang="en-US" smtClean="0"/>
              <a:t>10/30/2018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7B0E-7CE4-4317-883E-CA7FCAD80012}" type="datetime1">
              <a:rPr lang="en-US" smtClean="0"/>
              <a:t>10/30/2018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5AE5E-CD6D-4BC0-A19A-60929F81FE63}" type="datetime1">
              <a:rPr lang="en-US" smtClean="0"/>
              <a:t>10/30/2018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EFD4C-273C-4EA8-A50E-AF3B990F54A1}" type="datetime1">
              <a:rPr lang="en-US" smtClean="0"/>
              <a:t>10/30/2018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8AFAA-EA16-4A60-8896-4EBE99D7F737}" type="datetime1">
              <a:rPr lang="en-US" smtClean="0"/>
              <a:t>10/30/2018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0F5FC-FFB6-4772-8FF8-5BD9AA43843C}" type="datetime1">
              <a:rPr lang="en-US" smtClean="0"/>
              <a:t>10/30/2018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934D-8DFE-4A95-AA43-94FF9F441FCC}" type="datetime1">
              <a:rPr lang="en-US" smtClean="0"/>
              <a:t>10/30/2018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8FBE22-9E8C-4F51-85DD-5A4A6DEA6DE4}" type="datetime1">
              <a:rPr lang="en-US" smtClean="0"/>
              <a:t>10/30/2018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DA6B17-39F7-4148-90E4-536E0567DC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1879" y="2323088"/>
            <a:ext cx="8905460" cy="1709571"/>
          </a:xfrm>
        </p:spPr>
        <p:txBody>
          <a:bodyPr/>
          <a:lstStyle/>
          <a:p>
            <a:pPr algn="ctr"/>
            <a:r>
              <a:rPr lang="pt-BR" sz="3200" dirty="0"/>
              <a:t>Sistema para monitoramento do crescimento da alface(</a:t>
            </a:r>
            <a:r>
              <a:rPr lang="pt-BR" sz="3200" i="1" dirty="0" err="1"/>
              <a:t>Lactuca</a:t>
            </a:r>
            <a:r>
              <a:rPr lang="pt-BR" sz="3200" i="1" dirty="0"/>
              <a:t> Sativa L.</a:t>
            </a:r>
            <a:r>
              <a:rPr lang="pt-BR" sz="3200" dirty="0"/>
              <a:t>) utilizando processamento digital de imagens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C18E4B9-AAB8-4A95-851D-6B723FDC7E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1141" y="4580920"/>
            <a:ext cx="7766936" cy="1096899"/>
          </a:xfrm>
        </p:spPr>
        <p:txBody>
          <a:bodyPr>
            <a:noAutofit/>
          </a:bodyPr>
          <a:lstStyle/>
          <a:p>
            <a:pPr algn="l"/>
            <a:r>
              <a:rPr lang="pt-BR" dirty="0"/>
              <a:t>Autor : </a:t>
            </a:r>
            <a:r>
              <a:rPr lang="pt-BR" dirty="0" err="1"/>
              <a:t>Suéliton</a:t>
            </a:r>
            <a:r>
              <a:rPr lang="pt-BR" dirty="0"/>
              <a:t> dos Santos Silva</a:t>
            </a:r>
          </a:p>
          <a:p>
            <a:pPr algn="l"/>
            <a:r>
              <a:rPr lang="pt-BR" dirty="0"/>
              <a:t>Orientador : Leonardo Rodrigues de Lima Teixeira</a:t>
            </a:r>
          </a:p>
          <a:p>
            <a:pPr algn="l"/>
            <a:r>
              <a:rPr lang="pt-BR" dirty="0" err="1"/>
              <a:t>Coorientador</a:t>
            </a:r>
            <a:r>
              <a:rPr lang="pt-BR" dirty="0"/>
              <a:t>: Anderson Patrício Fernandes dos Santos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BE0D1A5-AB4D-487A-A2B1-4CA94323EDF4}"/>
              </a:ext>
            </a:extLst>
          </p:cNvPr>
          <p:cNvSpPr/>
          <p:nvPr/>
        </p:nvSpPr>
        <p:spPr>
          <a:xfrm>
            <a:off x="1596886" y="170892"/>
            <a:ext cx="7630734" cy="1709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pt-BR" b="1" dirty="0"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UNIVERSIDADE FEDERAL DO RIO GRANDE DO NORTE</a:t>
            </a:r>
            <a:endParaRPr lang="pt-BR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pt-BR" b="1" dirty="0"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UNIDADE ACADÊMICA ESPECIALIZADA EM CIÊNCIAS AGRÁRIAS</a:t>
            </a:r>
            <a:endParaRPr lang="pt-BR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pt-BR" b="1" dirty="0"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CURSO SUPERIOR DE TECNOLOGIA EM ANÁLISE E DESENVOLVIMENTO DE SISTEMAS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9627643-DED9-42F7-8D25-1BCB8E5DAF04}"/>
              </a:ext>
            </a:extLst>
          </p:cNvPr>
          <p:cNvSpPr txBox="1"/>
          <p:nvPr/>
        </p:nvSpPr>
        <p:spPr>
          <a:xfrm>
            <a:off x="3993376" y="6317776"/>
            <a:ext cx="16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Macaíba, 2018</a:t>
            </a:r>
          </a:p>
        </p:txBody>
      </p:sp>
    </p:spTree>
    <p:extLst>
      <p:ext uri="{BB962C8B-B14F-4D97-AF65-F5344CB8AC3E}">
        <p14:creationId xmlns:p14="http://schemas.microsoft.com/office/powerpoint/2010/main" val="3704079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42602C-C691-4D30-80EC-82DC7B636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Trabalhos relacionados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F1CA3C-6AAE-4FF9-8829-35841FA99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51723"/>
            <a:ext cx="8596668" cy="4689640"/>
          </a:xfrm>
        </p:spPr>
        <p:txBody>
          <a:bodyPr/>
          <a:lstStyle/>
          <a:p>
            <a:r>
              <a:rPr lang="pt-BR" dirty="0"/>
              <a:t>Em Pereira </a:t>
            </a:r>
            <a:r>
              <a:rPr lang="pt-BR" i="1" dirty="0"/>
              <a:t>et. al.</a:t>
            </a:r>
            <a:r>
              <a:rPr lang="pt-BR" dirty="0"/>
              <a:t> (2011) foi desenvolvido um modelo matemático para estimar a massa fresca da alface Vitoria de Santo Antão(lisa) com auxílio de imagens digitais.</a:t>
            </a:r>
          </a:p>
          <a:p>
            <a:pPr lvl="1"/>
            <a:r>
              <a:rPr lang="pt-BR" dirty="0"/>
              <a:t>Corel </a:t>
            </a:r>
            <a:r>
              <a:rPr lang="pt-BR" dirty="0" err="1"/>
              <a:t>Photopaint</a:t>
            </a:r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Picture 15">
            <a:extLst>
              <a:ext uri="{FF2B5EF4-FFF2-40B4-BE49-F238E27FC236}">
                <a16:creationId xmlns:a16="http://schemas.microsoft.com/office/drawing/2014/main" id="{CD886DF8-1A10-4109-A29C-55D25109CEF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29" y="2672523"/>
            <a:ext cx="7810234" cy="4110963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64FECEA-DB44-4DA5-AE7E-3949C9E12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>
                <a:solidFill>
                  <a:schemeClr val="tx1"/>
                </a:solidFill>
              </a:rPr>
              <a:pPr/>
              <a:t>10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420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17C2EC-4296-4913-AB11-F2F358AF8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Trabalhos relacionados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B5B111-BFB2-4868-804C-5C3336ED4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38471"/>
            <a:ext cx="8596668" cy="5035826"/>
          </a:xfrm>
        </p:spPr>
        <p:txBody>
          <a:bodyPr/>
          <a:lstStyle/>
          <a:p>
            <a:r>
              <a:rPr lang="en-US" dirty="0"/>
              <a:t>Jung </a:t>
            </a:r>
            <a:r>
              <a:rPr lang="en-US" i="1" dirty="0"/>
              <a:t>et. al. </a:t>
            </a:r>
            <a:r>
              <a:rPr lang="pt-BR" dirty="0"/>
              <a:t>(2015) desenvolveram um método não destrutivo, para medição do peso da massa fresca da alface em sistemas hidropônicos.</a:t>
            </a:r>
          </a:p>
          <a:p>
            <a:pPr lvl="1"/>
            <a:r>
              <a:rPr lang="pt-BR" dirty="0"/>
              <a:t>Método morfológico</a:t>
            </a:r>
          </a:p>
          <a:p>
            <a:pPr lvl="1"/>
            <a:r>
              <a:rPr lang="pt-BR" dirty="0"/>
              <a:t>Contagem de pixels</a:t>
            </a:r>
          </a:p>
          <a:p>
            <a:pPr lvl="1"/>
            <a:r>
              <a:rPr lang="pt-BR" i="1" dirty="0" err="1"/>
              <a:t>LabVIEW</a:t>
            </a:r>
            <a:r>
              <a:rPr lang="pt-BR" i="1" dirty="0"/>
              <a:t> CVI </a:t>
            </a:r>
            <a:r>
              <a:rPr lang="pt-BR" dirty="0"/>
              <a:t>e </a:t>
            </a:r>
            <a:r>
              <a:rPr lang="pt-BR" i="1" dirty="0"/>
              <a:t>MATLAB</a:t>
            </a:r>
            <a:r>
              <a:rPr lang="pt-BR" dirty="0"/>
              <a:t>.</a:t>
            </a:r>
          </a:p>
        </p:txBody>
      </p:sp>
      <p:pic>
        <p:nvPicPr>
          <p:cNvPr id="4" name="Picture 11">
            <a:extLst>
              <a:ext uri="{FF2B5EF4-FFF2-40B4-BE49-F238E27FC236}">
                <a16:creationId xmlns:a16="http://schemas.microsoft.com/office/drawing/2014/main" id="{982E1B52-435B-4108-8AB4-2125B7404E8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03" y="3213101"/>
            <a:ext cx="7976336" cy="3429000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8789C9C-03F7-4D72-89BD-39AD2117A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>
                <a:solidFill>
                  <a:schemeClr val="tx1"/>
                </a:solidFill>
              </a:rPr>
              <a:pPr/>
              <a:t>11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321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EADC43-D51C-400F-9F1B-67E428727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Trabalhos relacionados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684717-78A3-49FD-B868-050A0F4C1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91479"/>
            <a:ext cx="8596668" cy="4649884"/>
          </a:xfrm>
        </p:spPr>
        <p:txBody>
          <a:bodyPr/>
          <a:lstStyle/>
          <a:p>
            <a:r>
              <a:rPr lang="pt-BR" dirty="0" err="1"/>
              <a:t>Easlon</a:t>
            </a:r>
            <a:r>
              <a:rPr lang="pt-BR" dirty="0"/>
              <a:t> &amp; Bloom (2014) desenvolveram o software </a:t>
            </a:r>
            <a:r>
              <a:rPr lang="pt-BR" i="1" dirty="0" err="1"/>
              <a:t>Easy</a:t>
            </a:r>
            <a:r>
              <a:rPr lang="pt-BR" i="1" dirty="0"/>
              <a:t> </a:t>
            </a:r>
            <a:r>
              <a:rPr lang="pt-BR" i="1" dirty="0" err="1"/>
              <a:t>Leaf</a:t>
            </a:r>
            <a:r>
              <a:rPr lang="pt-BR" i="1" dirty="0"/>
              <a:t> </a:t>
            </a:r>
            <a:r>
              <a:rPr lang="pt-BR" i="1" dirty="0" err="1"/>
              <a:t>Area</a:t>
            </a:r>
            <a:r>
              <a:rPr lang="pt-BR" dirty="0"/>
              <a:t>,  para medição da área foliar da planta </a:t>
            </a:r>
            <a:r>
              <a:rPr lang="pt-BR" i="1" dirty="0" err="1"/>
              <a:t>Arabidopsis</a:t>
            </a:r>
            <a:r>
              <a:rPr lang="pt-BR" i="1" dirty="0"/>
              <a:t>.</a:t>
            </a:r>
          </a:p>
          <a:p>
            <a:pPr lvl="1"/>
            <a:r>
              <a:rPr lang="pt-BR" i="1" dirty="0" err="1"/>
              <a:t>Easy</a:t>
            </a:r>
            <a:r>
              <a:rPr lang="pt-BR" i="1" dirty="0"/>
              <a:t> </a:t>
            </a:r>
            <a:r>
              <a:rPr lang="pt-BR" i="1" dirty="0" err="1"/>
              <a:t>Leaf</a:t>
            </a:r>
            <a:r>
              <a:rPr lang="pt-BR" i="1" dirty="0"/>
              <a:t> </a:t>
            </a:r>
            <a:r>
              <a:rPr lang="pt-BR" i="1" dirty="0" err="1"/>
              <a:t>Area</a:t>
            </a:r>
            <a:endParaRPr lang="pt-BR" i="1" dirty="0"/>
          </a:p>
          <a:p>
            <a:pPr lvl="1"/>
            <a:endParaRPr lang="pt-BR" dirty="0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28E3FDB5-C14A-493D-9064-84D59109EA1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64" y="2586382"/>
            <a:ext cx="7737199" cy="4236860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F313479-5AA9-4258-A46B-2F56F8217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>
                <a:solidFill>
                  <a:schemeClr val="tx1"/>
                </a:solidFill>
              </a:rPr>
              <a:pPr/>
              <a:t>12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691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10E7EE-DB7E-46BE-9110-8F4F5EF9F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937947-F8C8-4AF1-93A4-7D721CE32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44487"/>
            <a:ext cx="8596668" cy="5194852"/>
          </a:xfrm>
        </p:spPr>
        <p:txBody>
          <a:bodyPr>
            <a:normAutofit/>
          </a:bodyPr>
          <a:lstStyle/>
          <a:p>
            <a:r>
              <a:rPr lang="pt-BR" dirty="0"/>
              <a:t>Geral</a:t>
            </a:r>
          </a:p>
          <a:p>
            <a:pPr lvl="1" algn="just"/>
            <a:r>
              <a:rPr lang="pt-BR" dirty="0"/>
              <a:t>Medir de forma computacional, com auxílio de processamento digital de imagens, a taxa de crescimento de mudas de alface, extraindo dados de área foliar e crescimento em percentual das plantas analisadas.</a:t>
            </a:r>
          </a:p>
          <a:p>
            <a:pPr algn="just"/>
            <a:r>
              <a:rPr lang="pt-BR" dirty="0"/>
              <a:t>Específicos</a:t>
            </a:r>
          </a:p>
          <a:p>
            <a:pPr lvl="1" algn="just"/>
            <a:r>
              <a:rPr lang="pt-BR" dirty="0"/>
              <a:t>Desenvolver estrutura para captura de fotos em sistema hidropônico; </a:t>
            </a:r>
          </a:p>
          <a:p>
            <a:pPr lvl="1" algn="just"/>
            <a:r>
              <a:rPr lang="pt-BR" dirty="0"/>
              <a:t>Desenvolver aplicativo móvel para captura de fotos do plantio em questão e exibição dos dados referentes ao experimento;</a:t>
            </a:r>
          </a:p>
          <a:p>
            <a:pPr lvl="1" algn="just"/>
            <a:r>
              <a:rPr lang="pt-BR" dirty="0"/>
              <a:t>Desenvolver arquitetura de dados não-relacional em nuvem;</a:t>
            </a:r>
          </a:p>
          <a:p>
            <a:pPr lvl="1" algn="just"/>
            <a:r>
              <a:rPr lang="pt-BR" dirty="0"/>
              <a:t>Implementar algoritmo de processamento de imagens;</a:t>
            </a:r>
          </a:p>
          <a:p>
            <a:pPr lvl="1" algn="just"/>
            <a:r>
              <a:rPr lang="pt-BR" dirty="0"/>
              <a:t>Implementar algoritmo para cálculo da área quadrada do plantio; </a:t>
            </a:r>
          </a:p>
          <a:p>
            <a:pPr lvl="1" algn="just"/>
            <a:r>
              <a:rPr lang="pt-BR" dirty="0"/>
              <a:t>Implementar algoritmo para cálculo da taxa de crescimento em percentual do plantio.</a:t>
            </a:r>
          </a:p>
          <a:p>
            <a:pPr lvl="1" algn="just"/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F4CC7F5-C66C-4FD5-AB7E-736DBC587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>
                <a:solidFill>
                  <a:schemeClr val="tx1"/>
                </a:solidFill>
              </a:rPr>
              <a:pPr/>
              <a:t>13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25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E5A289-E5EE-43A8-82B7-7FEB97CC6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- Arquitetura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B02DF2-8309-4CD2-B4A8-230CCE2F2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30017"/>
            <a:ext cx="8596668" cy="4411345"/>
          </a:xfrm>
        </p:spPr>
        <p:txBody>
          <a:bodyPr>
            <a:normAutofit/>
          </a:bodyPr>
          <a:lstStyle/>
          <a:p>
            <a:r>
              <a:rPr lang="pt-BR" dirty="0"/>
              <a:t>Padrão </a:t>
            </a:r>
            <a:r>
              <a:rPr lang="pt-BR" i="1" dirty="0" err="1"/>
              <a:t>publish</a:t>
            </a:r>
            <a:r>
              <a:rPr lang="pt-BR" i="1" dirty="0"/>
              <a:t>/</a:t>
            </a:r>
            <a:r>
              <a:rPr lang="pt-BR" i="1" dirty="0" err="1"/>
              <a:t>subscriber</a:t>
            </a:r>
            <a:endParaRPr lang="pt-BR" i="1" dirty="0"/>
          </a:p>
          <a:p>
            <a:pPr lvl="1"/>
            <a:r>
              <a:rPr lang="pt-BR" i="1" dirty="0"/>
              <a:t>Broker </a:t>
            </a:r>
          </a:p>
          <a:p>
            <a:pPr lvl="1"/>
            <a:r>
              <a:rPr lang="pt-BR" dirty="0"/>
              <a:t>Tópicos</a:t>
            </a:r>
          </a:p>
          <a:p>
            <a:pPr lvl="1"/>
            <a:r>
              <a:rPr lang="pt-BR" i="1" dirty="0" err="1"/>
              <a:t>Publishers</a:t>
            </a:r>
            <a:r>
              <a:rPr lang="pt-BR" dirty="0"/>
              <a:t> </a:t>
            </a:r>
          </a:p>
          <a:p>
            <a:pPr lvl="1"/>
            <a:r>
              <a:rPr lang="pt-BR" i="1" dirty="0" err="1"/>
              <a:t>Subscribers</a:t>
            </a:r>
            <a:endParaRPr lang="pt-BR" i="1" dirty="0"/>
          </a:p>
          <a:p>
            <a:pPr lvl="1"/>
            <a:endParaRPr lang="pt-BR" i="1" dirty="0"/>
          </a:p>
          <a:p>
            <a:pPr marL="457200" lvl="1" indent="0">
              <a:buNone/>
            </a:pPr>
            <a:r>
              <a:rPr lang="pt-BR" i="1" dirty="0" err="1"/>
              <a:t>Ex</a:t>
            </a:r>
            <a:r>
              <a:rPr lang="pt-BR" i="1" dirty="0"/>
              <a:t>: Assinatura, revista, </a:t>
            </a:r>
            <a:r>
              <a:rPr lang="pt-BR" i="1" dirty="0" err="1"/>
              <a:t>youtube</a:t>
            </a:r>
            <a:r>
              <a:rPr lang="pt-BR" i="1" dirty="0"/>
              <a:t>, </a:t>
            </a:r>
            <a:r>
              <a:rPr lang="pt-BR" i="1" dirty="0" err="1"/>
              <a:t>soundcloud</a:t>
            </a:r>
            <a:r>
              <a:rPr lang="pt-BR" i="1" dirty="0"/>
              <a:t> </a:t>
            </a:r>
          </a:p>
          <a:p>
            <a:pPr>
              <a:lnSpc>
                <a:spcPct val="150000"/>
              </a:lnSpc>
            </a:pPr>
            <a:r>
              <a:rPr lang="pt-BR" dirty="0" err="1"/>
              <a:t>Firebase</a:t>
            </a:r>
            <a:endParaRPr lang="pt-BR" dirty="0"/>
          </a:p>
          <a:p>
            <a:pPr lvl="1">
              <a:lnSpc>
                <a:spcPct val="150000"/>
              </a:lnSpc>
            </a:pPr>
            <a:r>
              <a:rPr lang="pt-BR" i="1" dirty="0"/>
              <a:t>Real Time </a:t>
            </a:r>
            <a:r>
              <a:rPr lang="pt-BR" i="1" dirty="0" err="1"/>
              <a:t>Database</a:t>
            </a:r>
            <a:r>
              <a:rPr lang="pt-BR" i="1" dirty="0"/>
              <a:t> (Broker)</a:t>
            </a:r>
          </a:p>
          <a:p>
            <a:pPr lvl="1">
              <a:lnSpc>
                <a:spcPct val="150000"/>
              </a:lnSpc>
            </a:pPr>
            <a:r>
              <a:rPr lang="pt-BR" i="1" dirty="0" err="1"/>
              <a:t>Storage</a:t>
            </a:r>
            <a:r>
              <a:rPr lang="pt-BR" i="1" dirty="0"/>
              <a:t> (</a:t>
            </a:r>
            <a:r>
              <a:rPr lang="pt-BR" dirty="0"/>
              <a:t>armazenamento de arquivos</a:t>
            </a:r>
            <a:r>
              <a:rPr lang="pt-BR" i="1" dirty="0"/>
              <a:t>)</a:t>
            </a:r>
            <a:endParaRPr lang="pt-BR" dirty="0"/>
          </a:p>
          <a:p>
            <a:pPr>
              <a:lnSpc>
                <a:spcPct val="150000"/>
              </a:lnSpc>
            </a:pP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DFBE9F6-7BA7-475F-8877-FB7C1928E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>
                <a:solidFill>
                  <a:schemeClr val="tx1"/>
                </a:solidFill>
              </a:rPr>
              <a:pPr/>
              <a:t>14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879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E54977-339C-42B9-A9A9-C8A88923E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- Arquitetura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3B3464-778B-43C6-996B-B7EEBD6A7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Firebase</a:t>
            </a:r>
            <a:endParaRPr lang="pt-BR" dirty="0"/>
          </a:p>
          <a:p>
            <a:pPr lvl="1"/>
            <a:r>
              <a:rPr lang="pt-BR" dirty="0"/>
              <a:t>Banco de dados e armazenamento de arquivos</a:t>
            </a:r>
          </a:p>
          <a:p>
            <a:pPr lvl="1"/>
            <a:endParaRPr lang="pt-BR" dirty="0"/>
          </a:p>
          <a:p>
            <a:r>
              <a:rPr lang="pt-BR" dirty="0"/>
              <a:t>PDI</a:t>
            </a:r>
          </a:p>
          <a:p>
            <a:pPr lvl="1"/>
            <a:r>
              <a:rPr lang="pt-BR" dirty="0"/>
              <a:t>Responsável pelo processamento da imagem</a:t>
            </a:r>
          </a:p>
          <a:p>
            <a:pPr lvl="1"/>
            <a:endParaRPr lang="pt-BR" dirty="0"/>
          </a:p>
          <a:p>
            <a:r>
              <a:rPr lang="pt-BR" dirty="0"/>
              <a:t>Aplicativo móvel</a:t>
            </a:r>
          </a:p>
          <a:p>
            <a:pPr lvl="1"/>
            <a:r>
              <a:rPr lang="pt-BR" dirty="0"/>
              <a:t>Cliente do sistema e interface com o usuário</a:t>
            </a:r>
          </a:p>
          <a:p>
            <a:pPr marL="57150" indent="0">
              <a:buNone/>
            </a:pP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64D15E4-98C6-4FA1-9457-5346725ED6E1}"/>
              </a:ext>
            </a:extLst>
          </p:cNvPr>
          <p:cNvSpPr txBox="1"/>
          <p:nvPr/>
        </p:nvSpPr>
        <p:spPr>
          <a:xfrm>
            <a:off x="677334" y="1561068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Componentes: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4F2B7EB-7E10-476E-8A7A-140B11C89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>
                <a:solidFill>
                  <a:schemeClr val="tx1"/>
                </a:solidFill>
              </a:rPr>
              <a:pPr/>
              <a:t>15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749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9417DC-3F17-4AE2-A9CC-396B0EDE1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- Arquitetura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62D6C0-E96D-45B8-8CD1-70CBFD218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02296"/>
            <a:ext cx="8596668" cy="4239066"/>
          </a:xfrm>
        </p:spPr>
        <p:txBody>
          <a:bodyPr/>
          <a:lstStyle/>
          <a:p>
            <a:r>
              <a:rPr lang="pt-BR" dirty="0"/>
              <a:t>3 componentes principais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2CD0134-1F6B-4B01-AA11-2243FD464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06" y="2279374"/>
            <a:ext cx="11581388" cy="3664226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EBC2317-321A-4446-B818-44B9DECFA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>
                <a:solidFill>
                  <a:schemeClr val="tx1"/>
                </a:solidFill>
              </a:rPr>
              <a:pPr/>
              <a:t>16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023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E018E8-B1A8-4D79-8FD4-0B2F03071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- Aplicativo móvel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F21DFC-F4D4-4B24-9FFC-F6ABD8272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Funcionalidades</a:t>
            </a:r>
          </a:p>
          <a:p>
            <a:pPr lvl="1"/>
            <a:r>
              <a:rPr lang="pt-BR" dirty="0"/>
              <a:t>Cadastro de usuário</a:t>
            </a:r>
          </a:p>
          <a:p>
            <a:pPr lvl="1"/>
            <a:r>
              <a:rPr lang="pt-BR" dirty="0"/>
              <a:t>Cadastro de experimento</a:t>
            </a:r>
          </a:p>
          <a:p>
            <a:pPr lvl="1"/>
            <a:r>
              <a:rPr lang="pt-BR" dirty="0"/>
              <a:t>Captura de imagem</a:t>
            </a:r>
          </a:p>
          <a:p>
            <a:pPr lvl="1"/>
            <a:r>
              <a:rPr lang="pt-BR" dirty="0"/>
              <a:t>Envio de imagem para o </a:t>
            </a:r>
            <a:r>
              <a:rPr lang="pt-BR" i="1" dirty="0" err="1"/>
              <a:t>storage</a:t>
            </a:r>
            <a:endParaRPr lang="pt-BR" i="1" dirty="0"/>
          </a:p>
          <a:p>
            <a:pPr lvl="1"/>
            <a:r>
              <a:rPr lang="pt-BR" dirty="0"/>
              <a:t>Geração de gráfico de área e percentual de crescimento</a:t>
            </a:r>
          </a:p>
          <a:p>
            <a:pPr lvl="1"/>
            <a:r>
              <a:rPr lang="pt-BR" dirty="0"/>
              <a:t>Consulta de  informações cadastradas</a:t>
            </a:r>
          </a:p>
          <a:p>
            <a:pPr lvl="1"/>
            <a:r>
              <a:rPr lang="pt-BR" dirty="0"/>
              <a:t>Exibição de imagens processadas</a:t>
            </a:r>
          </a:p>
          <a:p>
            <a:pPr lvl="1"/>
            <a:r>
              <a:rPr lang="pt-BR" dirty="0"/>
              <a:t>Sincronização com a nuvem (lugares sem internet)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864BCF0-F461-4CB6-B8C9-AC1FAE5E2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>
                <a:solidFill>
                  <a:schemeClr val="tx1"/>
                </a:solidFill>
              </a:rPr>
              <a:pPr/>
              <a:t>17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047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FD413B-73C9-4151-B759-A6FE84241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- Aplicativo móvel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5DAB45-CE39-4AF9-AEFA-6326C208B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11965"/>
            <a:ext cx="8596668" cy="4729397"/>
          </a:xfrm>
        </p:spPr>
        <p:txBody>
          <a:bodyPr/>
          <a:lstStyle/>
          <a:p>
            <a:r>
              <a:rPr lang="pt-BR" dirty="0"/>
              <a:t>Diagrama de casos de uso</a:t>
            </a:r>
          </a:p>
          <a:p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8182938-7964-4C4A-A6F4-7CFFDF2BC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302" y="1676544"/>
            <a:ext cx="7291802" cy="5067184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1A3A608-24D2-4A3A-9206-68CC26CB9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>
                <a:solidFill>
                  <a:schemeClr val="tx1"/>
                </a:solidFill>
              </a:rPr>
              <a:pPr/>
              <a:t>18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055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08D18-BAB2-4B12-A245-499DBE98B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- Aplicativo móvel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6B776D-DA45-4ECC-9353-89C5B5F67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51723"/>
            <a:ext cx="8596668" cy="4689640"/>
          </a:xfrm>
        </p:spPr>
        <p:txBody>
          <a:bodyPr/>
          <a:lstStyle/>
          <a:p>
            <a:r>
              <a:rPr lang="pt-BR" dirty="0"/>
              <a:t>Diagrama de classes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D3FDB6F-DC95-48A3-85EB-27A5AFCA2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75" y="1963867"/>
            <a:ext cx="11055991" cy="4214959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683C827-00AB-4FC2-A7CA-21079EC71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248400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z="1600" smtClean="0">
                <a:solidFill>
                  <a:schemeClr val="tx1"/>
                </a:solidFill>
              </a:rPr>
              <a:pPr/>
              <a:t>19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598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857AAC-A4E1-4A66-963E-565B6DA21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Estrutura da apresentação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AF7362-7205-46E6-992D-F80CC9103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1. Introdução</a:t>
            </a:r>
          </a:p>
          <a:p>
            <a:r>
              <a:rPr lang="pt-BR" dirty="0"/>
              <a:t>2. Trabalhos relacionados</a:t>
            </a:r>
          </a:p>
          <a:p>
            <a:r>
              <a:rPr lang="pt-BR" dirty="0"/>
              <a:t>3. Objetivos</a:t>
            </a:r>
          </a:p>
          <a:p>
            <a:r>
              <a:rPr lang="pt-BR" dirty="0"/>
              <a:t>4. Desenvolvimento</a:t>
            </a:r>
          </a:p>
          <a:p>
            <a:r>
              <a:rPr lang="pt-BR" dirty="0"/>
              <a:t>5. Materiais e métodos</a:t>
            </a:r>
          </a:p>
          <a:p>
            <a:r>
              <a:rPr lang="pt-BR" dirty="0"/>
              <a:t>6. Resultados</a:t>
            </a:r>
          </a:p>
          <a:p>
            <a:r>
              <a:rPr lang="pt-BR" dirty="0"/>
              <a:t>7. Conclusão e trabalhos futuros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91183F3-C79A-41FE-8307-3576FBE7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>
                <a:solidFill>
                  <a:schemeClr val="tx1"/>
                </a:solidFill>
              </a:rPr>
              <a:pPr/>
              <a:t>2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829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28BC09-D02C-4642-BA65-6A58CCB2F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- Aplicativo móvel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09B7B2-F62F-4029-AD19-B8A0C6FE0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45705"/>
            <a:ext cx="8596668" cy="4795658"/>
          </a:xfrm>
        </p:spPr>
        <p:txBody>
          <a:bodyPr/>
          <a:lstStyle/>
          <a:p>
            <a:r>
              <a:rPr lang="pt-BR" dirty="0"/>
              <a:t>Árvore de dados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446B6D9-E220-46F2-AE47-7314EB4C3A5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96" y="1930399"/>
            <a:ext cx="7858539" cy="4579461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5B235A8-8FA7-46B0-B9AF-3812A33CF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>
                <a:solidFill>
                  <a:schemeClr val="tx1"/>
                </a:solidFill>
              </a:rPr>
              <a:pPr/>
              <a:t>20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495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2103D6-4FE0-4FD3-96A2-9E37DCD94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- Aplicativo móvel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AC9646-75ED-40E9-815C-A2B8C8D2E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42067"/>
            <a:ext cx="8596668" cy="4299296"/>
          </a:xfrm>
        </p:spPr>
        <p:txBody>
          <a:bodyPr/>
          <a:lstStyle/>
          <a:p>
            <a:r>
              <a:rPr lang="pt-BR" dirty="0"/>
              <a:t>Tela principal</a:t>
            </a:r>
          </a:p>
          <a:p>
            <a:pPr lvl="1"/>
            <a:r>
              <a:rPr lang="pt-BR" dirty="0"/>
              <a:t>a) Sincronizar e status conexão</a:t>
            </a:r>
          </a:p>
          <a:p>
            <a:pPr lvl="1"/>
            <a:r>
              <a:rPr lang="pt-BR" dirty="0"/>
              <a:t>b) Adicionar experimento</a:t>
            </a:r>
          </a:p>
          <a:p>
            <a:pPr lvl="1"/>
            <a:r>
              <a:rPr lang="pt-BR" dirty="0"/>
              <a:t>c) Ver experimento</a:t>
            </a:r>
          </a:p>
          <a:p>
            <a:pPr lvl="1"/>
            <a:r>
              <a:rPr lang="pt-BR" dirty="0"/>
              <a:t>d) Adicionar imagem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DC23AE2-CEF1-4B0A-A1B2-42DA01215D5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285" y="1742067"/>
            <a:ext cx="2799080" cy="473661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DC0BB78-DA3E-420B-A049-295450725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>
                <a:solidFill>
                  <a:schemeClr val="tx1"/>
                </a:solidFill>
              </a:rPr>
              <a:pPr/>
              <a:t>21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918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4A719F-CAA9-45F3-B28E-04C4B62CE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- Aplicativo móvel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9C1458-9E6A-4BF8-91A7-4F781A15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51723"/>
            <a:ext cx="8596668" cy="4689640"/>
          </a:xfrm>
        </p:spPr>
        <p:txBody>
          <a:bodyPr/>
          <a:lstStyle/>
          <a:p>
            <a:r>
              <a:rPr lang="pt-BR" dirty="0"/>
              <a:t>Tela de adicionar experimento</a:t>
            </a:r>
          </a:p>
          <a:p>
            <a:pPr lvl="1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C0E3BFB-EAC7-4A68-9E91-446E10113BA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98" y="1930400"/>
            <a:ext cx="7818416" cy="4293524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50AFE05-9204-493E-B9D8-1AA7086F9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1498" y="6107955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z="1600" smtClean="0">
                <a:solidFill>
                  <a:schemeClr val="tx1"/>
                </a:solidFill>
              </a:rPr>
              <a:pPr/>
              <a:t>22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859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C28C46-2193-45A6-8233-18F09AFF8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- Aplicativo móvel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A3F92A-CBD9-4857-B227-26788619A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78226"/>
            <a:ext cx="8596668" cy="4663136"/>
          </a:xfrm>
        </p:spPr>
        <p:txBody>
          <a:bodyPr/>
          <a:lstStyle/>
          <a:p>
            <a:r>
              <a:rPr lang="pt-BR" dirty="0"/>
              <a:t>Tela de gráficos e informações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A310DC2-D076-430C-A847-D216886D1DD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82" y="2079653"/>
            <a:ext cx="7818781" cy="4326834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243531C-2AA1-4DCB-A016-0381F7D3D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>
                <a:solidFill>
                  <a:schemeClr val="tx1"/>
                </a:solidFill>
              </a:rPr>
              <a:pPr/>
              <a:t>23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907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B800DD-7313-4D9C-B4C1-8AA983B74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- Aplicativo móvel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ACE0A32-84C4-4B18-8F44-7EF382108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>
                <a:solidFill>
                  <a:schemeClr val="tx1"/>
                </a:solidFill>
              </a:rPr>
              <a:pPr/>
              <a:t>24</a:t>
            </a:fld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94FBDB3F-9359-41FE-A030-464331C47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22783"/>
            <a:ext cx="8596668" cy="4318579"/>
          </a:xfrm>
        </p:spPr>
        <p:txBody>
          <a:bodyPr/>
          <a:lstStyle/>
          <a:p>
            <a:r>
              <a:rPr lang="pt-BR" dirty="0"/>
              <a:t>Tela imagem processada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FFC3BAA-C5B9-4A89-9901-A98079285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999" y="1722783"/>
            <a:ext cx="2846601" cy="491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76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D9C4C8-5BBA-41C2-901D-023D0FA53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– PDI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FA6B5F-426C-4521-A7AF-006BDCF3B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36035"/>
            <a:ext cx="8596668" cy="4305327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Aquisição de imagens</a:t>
            </a:r>
          </a:p>
          <a:p>
            <a:pPr lvl="1">
              <a:lnSpc>
                <a:spcPct val="150000"/>
              </a:lnSpc>
            </a:pPr>
            <a:r>
              <a:rPr lang="pt-BR" dirty="0"/>
              <a:t>Câmera do smartphone </a:t>
            </a:r>
          </a:p>
          <a:p>
            <a:pPr lvl="1">
              <a:lnSpc>
                <a:spcPct val="150000"/>
              </a:lnSpc>
            </a:pPr>
            <a:r>
              <a:rPr lang="pt-BR" dirty="0"/>
              <a:t>Padronização</a:t>
            </a:r>
          </a:p>
          <a:p>
            <a:pPr lvl="1">
              <a:lnSpc>
                <a:spcPct val="150000"/>
              </a:lnSpc>
            </a:pPr>
            <a:r>
              <a:rPr lang="pt-BR" dirty="0"/>
              <a:t>Auxílio do acelerômetro</a:t>
            </a:r>
          </a:p>
          <a:p>
            <a:pPr lvl="1">
              <a:lnSpc>
                <a:spcPct val="150000"/>
              </a:lnSpc>
            </a:pPr>
            <a:r>
              <a:rPr lang="pt-BR" dirty="0"/>
              <a:t>Suporte fixo e móvel </a:t>
            </a:r>
          </a:p>
          <a:p>
            <a:pPr lvl="1">
              <a:lnSpc>
                <a:spcPct val="150000"/>
              </a:lnSpc>
            </a:pPr>
            <a:r>
              <a:rPr lang="pt-BR" dirty="0"/>
              <a:t>Ambiência da estufa</a:t>
            </a:r>
          </a:p>
          <a:p>
            <a:pPr lvl="1">
              <a:lnSpc>
                <a:spcPct val="150000"/>
              </a:lnSpc>
            </a:pPr>
            <a:r>
              <a:rPr lang="pt-BR" dirty="0"/>
              <a:t>Fundo preto</a:t>
            </a:r>
          </a:p>
          <a:p>
            <a:pPr lvl="1">
              <a:lnSpc>
                <a:spcPct val="150000"/>
              </a:lnSpc>
            </a:pPr>
            <a:r>
              <a:rPr lang="pt-BR" dirty="0"/>
              <a:t>Horário predefinido</a:t>
            </a:r>
          </a:p>
          <a:p>
            <a:pPr lvl="1">
              <a:lnSpc>
                <a:spcPct val="150000"/>
              </a:lnSpc>
            </a:pPr>
            <a:r>
              <a:rPr lang="pt-BR" dirty="0"/>
              <a:t>Luminosidade (gargalo)</a:t>
            </a:r>
          </a:p>
          <a:p>
            <a:pPr lvl="1"/>
            <a:endParaRPr lang="pt-BR" dirty="0"/>
          </a:p>
          <a:p>
            <a:pPr marL="457200" lvl="1" indent="0">
              <a:buNone/>
            </a:pPr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6F9BD06-5354-4112-9ADD-ADA9E616FD2F}"/>
              </a:ext>
            </a:extLst>
          </p:cNvPr>
          <p:cNvSpPr txBox="1"/>
          <p:nvPr/>
        </p:nvSpPr>
        <p:spPr>
          <a:xfrm>
            <a:off x="677334" y="13667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2C09DA2-7592-437E-AD8B-A77D55B42EE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21962" y="1736035"/>
            <a:ext cx="5452040" cy="3942587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CFCF669-E5D2-4F31-A2B8-CB4F563B8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>
                <a:solidFill>
                  <a:schemeClr val="tx1"/>
                </a:solidFill>
              </a:rPr>
              <a:pPr/>
              <a:t>25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535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294DF1-142E-4CCB-901C-C9D76E59A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– PDI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31015D-3AD4-4CD7-B25C-6AFD36154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90261"/>
            <a:ext cx="8596668" cy="4451101"/>
          </a:xfrm>
        </p:spPr>
        <p:txBody>
          <a:bodyPr>
            <a:normAutofit/>
          </a:bodyPr>
          <a:lstStyle/>
          <a:p>
            <a:r>
              <a:rPr lang="pt-BR" dirty="0"/>
              <a:t>Filtragem e realce</a:t>
            </a:r>
          </a:p>
          <a:p>
            <a:pPr lvl="1">
              <a:lnSpc>
                <a:spcPct val="150000"/>
              </a:lnSpc>
            </a:pPr>
            <a:r>
              <a:rPr lang="pt-BR" i="1" dirty="0" err="1"/>
              <a:t>Resize</a:t>
            </a:r>
            <a:r>
              <a:rPr lang="pt-BR" dirty="0"/>
              <a:t> ¼ (1032 x 874 )</a:t>
            </a:r>
          </a:p>
          <a:p>
            <a:pPr lvl="1">
              <a:lnSpc>
                <a:spcPct val="150000"/>
              </a:lnSpc>
            </a:pPr>
            <a:r>
              <a:rPr lang="pt-BR" dirty="0"/>
              <a:t>Menor custo computacional</a:t>
            </a:r>
          </a:p>
          <a:p>
            <a:pPr lvl="1">
              <a:lnSpc>
                <a:spcPct val="150000"/>
              </a:lnSpc>
            </a:pPr>
            <a:r>
              <a:rPr lang="pt-BR" dirty="0"/>
              <a:t>Resultado mais rápido</a:t>
            </a:r>
          </a:p>
          <a:p>
            <a:pPr lvl="1">
              <a:lnSpc>
                <a:spcPct val="150000"/>
              </a:lnSpc>
            </a:pPr>
            <a:r>
              <a:rPr lang="pt-BR" i="1" dirty="0" err="1"/>
              <a:t>Blur</a:t>
            </a:r>
            <a:endParaRPr lang="pt-BR" i="1" dirty="0"/>
          </a:p>
          <a:p>
            <a:pPr lvl="1">
              <a:lnSpc>
                <a:spcPct val="150000"/>
              </a:lnSpc>
            </a:pPr>
            <a:r>
              <a:rPr lang="pt-BR" dirty="0"/>
              <a:t>2 x (3, 3)</a:t>
            </a:r>
            <a:endParaRPr lang="pt-BR" i="1" dirty="0"/>
          </a:p>
          <a:p>
            <a:pPr lvl="1">
              <a:lnSpc>
                <a:spcPct val="150000"/>
              </a:lnSpc>
            </a:pPr>
            <a:r>
              <a:rPr lang="pt-BR" dirty="0"/>
              <a:t>Desfocar </a:t>
            </a:r>
          </a:p>
          <a:p>
            <a:pPr lvl="1">
              <a:lnSpc>
                <a:spcPct val="150000"/>
              </a:lnSpc>
            </a:pPr>
            <a:r>
              <a:rPr lang="pt-BR" dirty="0"/>
              <a:t>Remover ruídos de alta frequência</a:t>
            </a:r>
          </a:p>
          <a:p>
            <a:pPr lvl="1">
              <a:lnSpc>
                <a:spcPct val="150000"/>
              </a:lnSpc>
            </a:pPr>
            <a:r>
              <a:rPr lang="pt-BR" dirty="0" err="1"/>
              <a:t>OpenCV</a:t>
            </a:r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1F96533-7CF4-4A81-8FA9-A2E17DEA503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75666" y="5100662"/>
            <a:ext cx="1981723" cy="145291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042D59D-D626-4901-8B01-0033ACE1B5E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75665" y="1930400"/>
            <a:ext cx="4062315" cy="288536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D4A5D6A-B891-42FC-94DB-6BA89996E9CA}"/>
              </a:ext>
            </a:extLst>
          </p:cNvPr>
          <p:cNvSpPr txBox="1"/>
          <p:nvPr/>
        </p:nvSpPr>
        <p:spPr>
          <a:xfrm>
            <a:off x="4973948" y="1561068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Original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23AA79D-A019-43F9-A170-240C7737DCB4}"/>
              </a:ext>
            </a:extLst>
          </p:cNvPr>
          <p:cNvSpPr txBox="1"/>
          <p:nvPr/>
        </p:nvSpPr>
        <p:spPr>
          <a:xfrm>
            <a:off x="4973948" y="4809244"/>
            <a:ext cx="830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Resize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335AB4A-C273-4042-A420-47E028372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>
                <a:solidFill>
                  <a:schemeClr val="tx1"/>
                </a:solidFill>
              </a:rPr>
              <a:pPr/>
              <a:t>26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232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E9BC5-D46E-4187-9414-E691095AE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– PDI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7E4C47-8FFE-481C-93EF-263599648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58957"/>
            <a:ext cx="8596668" cy="4782405"/>
          </a:xfrm>
        </p:spPr>
        <p:txBody>
          <a:bodyPr/>
          <a:lstStyle/>
          <a:p>
            <a:r>
              <a:rPr lang="pt-BR" dirty="0"/>
              <a:t>Segmentação</a:t>
            </a:r>
          </a:p>
          <a:p>
            <a:pPr lvl="1"/>
            <a:r>
              <a:rPr lang="pt-BR" dirty="0" err="1"/>
              <a:t>Limiarização</a:t>
            </a:r>
            <a:r>
              <a:rPr lang="pt-BR" dirty="0"/>
              <a:t> do quadrado vermelho (referência)</a:t>
            </a:r>
          </a:p>
          <a:p>
            <a:pPr lvl="1"/>
            <a:r>
              <a:rPr lang="pt-BR" dirty="0" err="1"/>
              <a:t>Limiarização</a:t>
            </a:r>
            <a:r>
              <a:rPr lang="pt-BR" dirty="0"/>
              <a:t> das mudas de alface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61F3F54-DC0C-4FE1-81D9-4D3338C47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245744" y="1429529"/>
            <a:ext cx="4225812" cy="629656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0D62C16-C664-4E08-BB5D-8EC4FE6E7AAE}"/>
              </a:ext>
            </a:extLst>
          </p:cNvPr>
          <p:cNvSpPr txBox="1"/>
          <p:nvPr/>
        </p:nvSpPr>
        <p:spPr>
          <a:xfrm rot="1308935">
            <a:off x="3591883" y="346549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2cm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B510F5D-42D3-45D2-BE82-FD8FE826D512}"/>
              </a:ext>
            </a:extLst>
          </p:cNvPr>
          <p:cNvSpPr txBox="1"/>
          <p:nvPr/>
        </p:nvSpPr>
        <p:spPr>
          <a:xfrm rot="1308935">
            <a:off x="2375820" y="3801214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2cm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CB1D162-5BFF-4AEA-9496-DE7D36ABC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>
                <a:solidFill>
                  <a:schemeClr val="tx1"/>
                </a:solidFill>
              </a:rPr>
              <a:pPr/>
              <a:t>27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9689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5D1217-CC46-4E62-B5DC-ADDB2B92B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– PDI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ED1D594-C2FC-499A-9EEF-1373C25CAB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1795251"/>
                <a:ext cx="8596668" cy="4246112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Solução encontrada...</a:t>
                </a:r>
              </a:p>
              <a:p>
                <a:endParaRPr lang="pt-BR" dirty="0"/>
              </a:p>
              <a:p>
                <a:pPr lvl="1"/>
                <a:r>
                  <a:rPr lang="pt-BR" dirty="0"/>
                  <a:t>Vermelho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+(455−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pt-BR" sz="240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pt-BR" sz="2400" dirty="0"/>
              </a:p>
              <a:p>
                <a:pPr lvl="1"/>
                <a:endParaRPr lang="pt-BR" dirty="0"/>
              </a:p>
              <a:p>
                <a:pPr lvl="1"/>
                <a:r>
                  <a:rPr lang="pt-BR" dirty="0"/>
                  <a:t>Verde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+(455−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pt-BR" sz="240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pt-BR" sz="2400" dirty="0"/>
              </a:p>
              <a:p>
                <a:pPr lvl="1"/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ED1D594-C2FC-499A-9EEF-1373C25CAB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795251"/>
                <a:ext cx="8596668" cy="4246112"/>
              </a:xfrm>
              <a:blipFill>
                <a:blip r:embed="rId2"/>
                <a:stretch>
                  <a:fillRect l="-142" t="-8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3FD32F50-EBF2-4178-8C10-F122B8DAB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586895" y="1786120"/>
            <a:ext cx="4246111" cy="499462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5EFB75E-D4F9-4FCA-8F00-7CEC852F66C7}"/>
              </a:ext>
            </a:extLst>
          </p:cNvPr>
          <p:cNvSpPr txBox="1"/>
          <p:nvPr/>
        </p:nvSpPr>
        <p:spPr>
          <a:xfrm>
            <a:off x="6321285" y="1743631"/>
            <a:ext cx="77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Verde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2EF95AE-EB0F-4A1C-A390-64F2D1500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8629" y="6400985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z="1600" smtClean="0">
                <a:solidFill>
                  <a:schemeClr val="tx1"/>
                </a:solidFill>
              </a:rPr>
              <a:pPr/>
              <a:t>28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6989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C356D5-7A40-490A-B21C-91C1BE885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– PDI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0A4727-6964-49AA-BC17-08CB8A507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399"/>
            <a:ext cx="8596668" cy="4110963"/>
          </a:xfrm>
        </p:spPr>
        <p:txBody>
          <a:bodyPr/>
          <a:lstStyle/>
          <a:p>
            <a:r>
              <a:rPr lang="pt-BR" dirty="0"/>
              <a:t>Algoritmo  </a:t>
            </a:r>
          </a:p>
          <a:p>
            <a:pPr lvl="1">
              <a:lnSpc>
                <a:spcPct val="200000"/>
              </a:lnSpc>
            </a:pPr>
            <a:r>
              <a:rPr lang="pt-BR" dirty="0"/>
              <a:t>Identificação da área de interesse</a:t>
            </a:r>
          </a:p>
          <a:p>
            <a:pPr lvl="1">
              <a:lnSpc>
                <a:spcPct val="200000"/>
              </a:lnSpc>
            </a:pPr>
            <a:r>
              <a:rPr lang="pt-BR" dirty="0"/>
              <a:t>Contagem de pixels da referência</a:t>
            </a:r>
          </a:p>
          <a:p>
            <a:pPr lvl="1">
              <a:lnSpc>
                <a:spcPct val="200000"/>
              </a:lnSpc>
            </a:pPr>
            <a:r>
              <a:rPr lang="pt-BR" dirty="0"/>
              <a:t>Contagem de pixels da área verde</a:t>
            </a:r>
          </a:p>
          <a:p>
            <a:pPr lvl="1">
              <a:lnSpc>
                <a:spcPct val="200000"/>
              </a:lnSpc>
            </a:pPr>
            <a:r>
              <a:rPr lang="pt-BR" dirty="0"/>
              <a:t>Cálculo de área verde (área foliar)</a:t>
            </a:r>
          </a:p>
          <a:p>
            <a:pPr lvl="1">
              <a:lnSpc>
                <a:spcPct val="200000"/>
              </a:lnSpc>
            </a:pPr>
            <a:r>
              <a:rPr lang="pt-BR" dirty="0"/>
              <a:t>Geração de imagem  processada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D746527-CDE8-4062-BD3B-B9438C032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>
                <a:solidFill>
                  <a:schemeClr val="tx1"/>
                </a:solidFill>
              </a:rPr>
              <a:pPr/>
              <a:t>29</a:t>
            </a:fld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EBB4B4E-B8C8-4E5F-BCDE-3A35D0307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381" y="1930399"/>
            <a:ext cx="7296832" cy="372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2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2A3AAE-4572-48A4-8DE0-B30A62940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8313D6-8B00-4B88-BD71-7BEED59B7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000" dirty="0"/>
              <a:t>Alface</a:t>
            </a:r>
          </a:p>
          <a:p>
            <a:pPr lvl="1"/>
            <a:r>
              <a:rPr lang="pt-BR" dirty="0"/>
              <a:t>Hortaliça de folhas comestíveis</a:t>
            </a:r>
          </a:p>
          <a:p>
            <a:pPr lvl="1"/>
            <a:r>
              <a:rPr lang="pt-BR" dirty="0"/>
              <a:t>Datada de 4500 a.C. </a:t>
            </a:r>
          </a:p>
          <a:p>
            <a:pPr lvl="1"/>
            <a:r>
              <a:rPr lang="pt-BR" dirty="0"/>
              <a:t>Entre as mais consumidas no Brasil e no mundo</a:t>
            </a:r>
          </a:p>
          <a:p>
            <a:pPr lvl="1"/>
            <a:r>
              <a:rPr lang="pt-BR" dirty="0"/>
              <a:t>Importante fonte de sais minerais</a:t>
            </a:r>
          </a:p>
          <a:p>
            <a:pPr lvl="1"/>
            <a:r>
              <a:rPr lang="pt-BR" dirty="0"/>
              <a:t>Vitamina A e C</a:t>
            </a:r>
          </a:p>
          <a:p>
            <a:pPr lvl="1"/>
            <a:r>
              <a:rPr lang="pt-BR" dirty="0"/>
              <a:t>Baixo valor calórico</a:t>
            </a:r>
          </a:p>
          <a:p>
            <a:pPr lvl="1"/>
            <a:r>
              <a:rPr lang="pt-BR" dirty="0"/>
              <a:t>Variados tipos e apresentações</a:t>
            </a:r>
          </a:p>
          <a:p>
            <a:pPr lvl="1"/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F42CC6B-E8AB-49C5-BDCA-2F24CA40E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>
                <a:solidFill>
                  <a:schemeClr val="tx1"/>
                </a:solidFill>
              </a:rPr>
              <a:pPr/>
              <a:t>3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0231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503A7F-CBDB-4F21-9806-8C058B72A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– PDI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910E4935-E815-4919-ACFD-E0BE3F0F8C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1484242"/>
                <a:ext cx="8596668" cy="5247861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Identificação da área de interesse</a:t>
                </a:r>
              </a:p>
              <a:p>
                <a:r>
                  <a:rPr lang="pt-BR" dirty="0"/>
                  <a:t>Automático</a:t>
                </a:r>
              </a:p>
              <a:p>
                <a:pPr lvl="1"/>
                <a:r>
                  <a:rPr lang="pt-BR" dirty="0"/>
                  <a:t>Percorre histograma fim -&gt; início</a:t>
                </a:r>
              </a:p>
              <a:p>
                <a:pPr lvl="1"/>
                <a:r>
                  <a:rPr lang="pt-BR" dirty="0"/>
                  <a:t>Procura 1° maior valor</a:t>
                </a:r>
              </a:p>
              <a:p>
                <a:pPr lvl="1"/>
                <a:r>
                  <a:rPr lang="pt-BR" dirty="0"/>
                  <a:t>Guarda índice</a:t>
                </a:r>
              </a:p>
              <a:p>
                <a:pPr lvl="1"/>
                <a:r>
                  <a:rPr lang="pt-BR" dirty="0"/>
                  <a:t>Procura 2°maior valor &gt;= 1° </a:t>
                </a:r>
              </a:p>
              <a:p>
                <a:pPr lvl="1"/>
                <a:r>
                  <a:rPr lang="pt-BR" dirty="0"/>
                  <a:t>Guarda índice</a:t>
                </a:r>
              </a:p>
              <a:p>
                <a:pPr lvl="1"/>
                <a:r>
                  <a:rPr lang="pt-BR" dirty="0"/>
                  <a:t>Encontra índice do ponto</a:t>
                </a:r>
              </a:p>
              <a:p>
                <a:pPr marL="457200" lvl="1" indent="0">
                  <a:buNone/>
                </a:pPr>
                <a:r>
                  <a:rPr lang="pt-BR" b="1" dirty="0">
                    <a:solidFill>
                      <a:schemeClr val="tx1"/>
                    </a:solidFill>
                  </a:rPr>
                  <a:t>I</a:t>
                </a:r>
                <a14:m>
                  <m:oMath xmlns:m="http://schemas.openxmlformats.org/officeDocument/2006/math">
                    <m:r>
                      <a:rPr lang="pt-BR" sz="20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pt-BR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pt-BR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2+</m:t>
                    </m:r>
                    <m:f>
                      <m:fPr>
                        <m:ctrlPr>
                          <a:rPr lang="pt-B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pt-BR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pt-BR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pt-BR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pt-BR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2)</m:t>
                        </m:r>
                      </m:num>
                      <m:den>
                        <m:r>
                          <a:rPr lang="pt-BR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pt-BR" dirty="0">
                    <a:solidFill>
                      <a:srgbClr val="FF0000"/>
                    </a:solidFill>
                  </a:rPr>
                  <a:t> </a:t>
                </a:r>
              </a:p>
              <a:p>
                <a:pPr marL="457200" lvl="1" indent="0">
                  <a:buNone/>
                </a:pPr>
                <a:r>
                  <a:rPr lang="pt-BR" dirty="0"/>
                  <a:t>Onde:</a:t>
                </a:r>
              </a:p>
              <a:p>
                <a:pPr marL="457200" lvl="1" indent="0">
                  <a:buNone/>
                </a:pPr>
                <a:r>
                  <a:rPr lang="pt-BR" dirty="0"/>
                  <a:t>I é o índice do limiar no histograma; M1 é o índice do 1° maior e M2 é o índice do 2° maior</a:t>
                </a:r>
              </a:p>
              <a:p>
                <a:pPr marL="457200" lvl="1" indent="0">
                  <a:buNone/>
                </a:pPr>
                <a:r>
                  <a:rPr lang="pt-BR" dirty="0" err="1">
                    <a:solidFill>
                      <a:schemeClr val="tx1"/>
                    </a:solidFill>
                  </a:rPr>
                  <a:t>QtdPixelsVale</a:t>
                </a:r>
                <a:r>
                  <a:rPr lang="pt-BR" dirty="0">
                    <a:solidFill>
                      <a:schemeClr val="tx1"/>
                    </a:solidFill>
                  </a:rPr>
                  <a:t> = histograma [I]</a:t>
                </a:r>
              </a:p>
              <a:p>
                <a:pPr marL="457200" lvl="1" indent="0">
                  <a:buNone/>
                </a:pPr>
                <a:endParaRPr lang="pt-BR" dirty="0"/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910E4935-E815-4919-ACFD-E0BE3F0F8C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484242"/>
                <a:ext cx="8596668" cy="5247861"/>
              </a:xfrm>
              <a:blipFill>
                <a:blip r:embed="rId2"/>
                <a:stretch>
                  <a:fillRect l="-142" t="-6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m 6">
            <a:extLst>
              <a:ext uri="{FF2B5EF4-FFF2-40B4-BE49-F238E27FC236}">
                <a16:creationId xmlns:a16="http://schemas.microsoft.com/office/drawing/2014/main" id="{2C31B589-82CD-48B9-A394-2B26E703F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791" y="1854075"/>
            <a:ext cx="5068750" cy="354545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FBC645A-6EB0-4793-901D-694659C44F11}"/>
              </a:ext>
            </a:extLst>
          </p:cNvPr>
          <p:cNvSpPr txBox="1"/>
          <p:nvPr/>
        </p:nvSpPr>
        <p:spPr>
          <a:xfrm>
            <a:off x="5437132" y="1484742"/>
            <a:ext cx="4153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Histograma resultante operações RGB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22E7798-B69E-4D2B-9392-C1A291D53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>
                <a:solidFill>
                  <a:schemeClr val="tx1"/>
                </a:solidFill>
              </a:rPr>
              <a:pPr/>
              <a:t>30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2181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EBF5C3-66EF-4F44-A461-32961A4C3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– PDI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1F34B9F-E28F-438C-B6E8-6E5FE02A7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4946" y="1270000"/>
            <a:ext cx="6141443" cy="5493026"/>
          </a:xfr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5A680CB-2276-4708-B65D-D848677B5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>
                <a:solidFill>
                  <a:schemeClr val="tx1"/>
                </a:solidFill>
              </a:rPr>
              <a:pPr/>
              <a:t>31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748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4A8125-456E-4865-88AF-99CE5D762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– PDI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3FA411-B756-41C4-B276-1722A1438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6765"/>
            <a:ext cx="8596668" cy="4424597"/>
          </a:xfrm>
        </p:spPr>
        <p:txBody>
          <a:bodyPr/>
          <a:lstStyle/>
          <a:p>
            <a:r>
              <a:rPr lang="pt-BR" dirty="0"/>
              <a:t>Contagem de pixels</a:t>
            </a:r>
          </a:p>
          <a:p>
            <a:pPr lvl="1"/>
            <a:r>
              <a:rPr lang="pt-BR" dirty="0"/>
              <a:t>Semelhante para referência e área verde</a:t>
            </a:r>
          </a:p>
          <a:p>
            <a:pPr lvl="1"/>
            <a:r>
              <a:rPr lang="pt-BR" dirty="0"/>
              <a:t>Percorre toda a imagem </a:t>
            </a:r>
          </a:p>
          <a:p>
            <a:pPr lvl="1"/>
            <a:r>
              <a:rPr lang="pt-BR" dirty="0"/>
              <a:t>Verifica pixels a pixels </a:t>
            </a:r>
          </a:p>
          <a:p>
            <a:pPr marL="457200" lvl="1" indent="0">
              <a:buNone/>
            </a:pP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DDBE693-2016-4865-B3D8-C446AAC79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37" y="3124200"/>
            <a:ext cx="8596668" cy="2792555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2F0C1A8-C0C8-4592-928B-78B62FEF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>
                <a:solidFill>
                  <a:schemeClr val="tx1"/>
                </a:solidFill>
              </a:rPr>
              <a:pPr/>
              <a:t>32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940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24FA66-46A6-4BF3-B17A-B4C35E64E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– PDI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588217A-661F-4E8E-8ED0-29AC24CCFD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1749287"/>
                <a:ext cx="8596668" cy="42920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dirty="0"/>
                  <a:t>Cálculo de área verde</a:t>
                </a:r>
              </a:p>
              <a:p>
                <a:pPr lvl="1"/>
                <a:r>
                  <a:rPr lang="pt-BR" dirty="0"/>
                  <a:t>Quadrado de referência de 4 cm²</a:t>
                </a:r>
              </a:p>
              <a:p>
                <a:pPr lvl="1"/>
                <a:r>
                  <a:rPr lang="pt-BR" dirty="0"/>
                  <a:t>Sabendo a quantidade de pixels vermelhos</a:t>
                </a:r>
              </a:p>
              <a:p>
                <a:pPr lvl="1"/>
                <a:r>
                  <a:rPr lang="pt-BR" dirty="0"/>
                  <a:t>Sabendo a quantidade de pixels verdes</a:t>
                </a:r>
              </a:p>
              <a:p>
                <a:pPr lvl="1"/>
                <a:r>
                  <a:rPr lang="pt-BR" dirty="0"/>
                  <a:t>Simples regra de três</a:t>
                </a:r>
              </a:p>
              <a:p>
                <a:pPr marL="457200" lvl="1" indent="0">
                  <a:buNone/>
                </a:pPr>
                <a:r>
                  <a:rPr lang="pt-BR" sz="2800" dirty="0"/>
                  <a:t> </a:t>
                </a:r>
                <a14:m>
                  <m:oMath xmlns:m="http://schemas.openxmlformats.org/officeDocument/2006/math">
                    <m:r>
                      <a:rPr lang="pt-B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pt-BR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4∗</m:t>
                        </m:r>
                        <m:r>
                          <a:rPr lang="pt-B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𝑃𝐺</m:t>
                        </m:r>
                      </m:num>
                      <m:den>
                        <m:r>
                          <a:rPr lang="pt-B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𝑃𝑅</m:t>
                        </m:r>
                      </m:den>
                    </m:f>
                  </m:oMath>
                </a14:m>
                <a:endParaRPr lang="pt-BR" sz="2800" dirty="0"/>
              </a:p>
              <a:p>
                <a:pPr marL="457200" lvl="1" indent="0">
                  <a:buNone/>
                </a:pPr>
                <a:r>
                  <a:rPr lang="pt-BR" dirty="0"/>
                  <a:t>Onde:</a:t>
                </a:r>
              </a:p>
              <a:p>
                <a:pPr marL="457200" lvl="1" indent="0">
                  <a:buNone/>
                </a:pPr>
                <a:r>
                  <a:rPr lang="pt-BR" dirty="0"/>
                  <a:t>A é a área verde,</a:t>
                </a:r>
              </a:p>
              <a:p>
                <a:pPr marL="457200" lvl="1" indent="0">
                  <a:buNone/>
                </a:pPr>
                <a:r>
                  <a:rPr lang="pt-BR" dirty="0"/>
                  <a:t>4 se refere aos cm² de referência</a:t>
                </a:r>
              </a:p>
              <a:p>
                <a:pPr marL="457200" lvl="1" indent="0">
                  <a:buNone/>
                </a:pPr>
                <a:r>
                  <a:rPr lang="pt-BR" dirty="0"/>
                  <a:t>PG são os pixels verdes</a:t>
                </a:r>
              </a:p>
              <a:p>
                <a:pPr marL="457200" lvl="1" indent="0">
                  <a:buNone/>
                </a:pPr>
                <a:r>
                  <a:rPr lang="pt-BR" dirty="0"/>
                  <a:t>PR são os pixels vermelhos</a:t>
                </a:r>
              </a:p>
              <a:p>
                <a:pPr marL="457200" lvl="1" indent="0">
                  <a:buNone/>
                </a:pPr>
                <a:endParaRPr lang="pt-BR" dirty="0"/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588217A-661F-4E8E-8ED0-29AC24CCFD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749287"/>
                <a:ext cx="8596668" cy="4292075"/>
              </a:xfrm>
              <a:blipFill>
                <a:blip r:embed="rId2"/>
                <a:stretch>
                  <a:fillRect l="-142" t="-156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51887A2-52D6-42C9-8FD9-4ED6A5D37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>
                <a:solidFill>
                  <a:schemeClr val="tx1"/>
                </a:solidFill>
              </a:rPr>
              <a:pPr/>
              <a:t>33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999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C174C6-A924-4D4E-8B6B-18C14D6D2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– PDI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BD9440-D2DF-4A2F-9E8A-310285390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96278"/>
            <a:ext cx="8596668" cy="4345085"/>
          </a:xfrm>
        </p:spPr>
        <p:txBody>
          <a:bodyPr/>
          <a:lstStyle/>
          <a:p>
            <a:r>
              <a:rPr lang="pt-BR" dirty="0"/>
              <a:t>Geração de imagem processada </a:t>
            </a:r>
          </a:p>
          <a:p>
            <a:pPr lvl="1"/>
            <a:r>
              <a:rPr lang="pt-BR" dirty="0"/>
              <a:t>Mostrar as áreas identificadas no processamento</a:t>
            </a:r>
          </a:p>
          <a:p>
            <a:pPr lvl="1"/>
            <a:r>
              <a:rPr lang="pt-BR" dirty="0"/>
              <a:t>Binária verde + binária vermelha (geradas na contagem)</a:t>
            </a:r>
          </a:p>
          <a:p>
            <a:pPr lvl="1"/>
            <a:r>
              <a:rPr lang="pt-BR" dirty="0"/>
              <a:t>Preenchimento de camadas RGB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DABFF89-5A1C-4734-B0C8-0ABF33EACFB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26" y="3429000"/>
            <a:ext cx="5143500" cy="25717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21128F4-2A7D-4A45-892D-6B070F55BF2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61544" y="3125874"/>
            <a:ext cx="2571750" cy="3178002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9C81449-84A9-4180-A335-EEC0E57F2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>
                <a:solidFill>
                  <a:schemeClr val="tx1"/>
                </a:solidFill>
              </a:rPr>
              <a:pPr/>
              <a:t>34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309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24C186-A3AB-4E9C-8C51-27A97CEE0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Materiais e métodos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A764E8-B3EA-4651-B63B-0BDF987DB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035" y="1391479"/>
            <a:ext cx="9061967" cy="4649884"/>
          </a:xfrm>
        </p:spPr>
        <p:txBody>
          <a:bodyPr/>
          <a:lstStyle/>
          <a:p>
            <a:r>
              <a:rPr lang="pt-BR" dirty="0"/>
              <a:t>Local do experimento</a:t>
            </a:r>
          </a:p>
          <a:p>
            <a:pPr lvl="1"/>
            <a:r>
              <a:rPr lang="pt-BR" dirty="0"/>
              <a:t>EAJ </a:t>
            </a:r>
          </a:p>
          <a:p>
            <a:pPr lvl="1"/>
            <a:r>
              <a:rPr lang="pt-BR" dirty="0"/>
              <a:t>Produção vegetal</a:t>
            </a:r>
          </a:p>
          <a:p>
            <a:pPr lvl="1"/>
            <a:r>
              <a:rPr lang="pt-BR" dirty="0"/>
              <a:t>Estufa</a:t>
            </a:r>
          </a:p>
          <a:p>
            <a:pPr lvl="1"/>
            <a:r>
              <a:rPr lang="pt-BR" dirty="0"/>
              <a:t>168 metros²</a:t>
            </a:r>
          </a:p>
          <a:p>
            <a:pPr lvl="1"/>
            <a:r>
              <a:rPr lang="pt-BR" dirty="0"/>
              <a:t>+- 4 metros² usados</a:t>
            </a:r>
          </a:p>
          <a:p>
            <a:pPr lvl="1"/>
            <a:r>
              <a:rPr lang="pt-BR" dirty="0"/>
              <a:t>Conjunto de 6 canaletas</a:t>
            </a:r>
          </a:p>
          <a:p>
            <a:pPr marL="457200" lvl="1" indent="0">
              <a:buNone/>
            </a:pPr>
            <a:r>
              <a:rPr lang="pt-BR" dirty="0"/>
              <a:t>   </a:t>
            </a:r>
          </a:p>
          <a:p>
            <a:pPr marL="457200" lvl="1" indent="0">
              <a:buNone/>
            </a:pPr>
            <a:r>
              <a:rPr lang="pt-BR" dirty="0"/>
              <a:t>                                                              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B6E394A-D45F-43C1-9E4E-05E8A78A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608" y="1553845"/>
            <a:ext cx="5453270" cy="4089953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D899BB1-58FD-4AEE-83F6-34AC0C5C1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>
                <a:solidFill>
                  <a:schemeClr val="tx1"/>
                </a:solidFill>
              </a:rPr>
              <a:pPr/>
              <a:t>35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5411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E53474-3B17-4011-A675-4ADD0ADD2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Materiais e métodos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E6D411-6C97-4ADD-88DE-EAFA70045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1"/>
            <a:ext cx="8596668" cy="4110962"/>
          </a:xfrm>
        </p:spPr>
        <p:txBody>
          <a:bodyPr/>
          <a:lstStyle/>
          <a:p>
            <a:r>
              <a:rPr lang="pt-BR" dirty="0"/>
              <a:t>Quadrúpede</a:t>
            </a:r>
          </a:p>
          <a:p>
            <a:pPr lvl="1"/>
            <a:r>
              <a:rPr lang="pt-BR" dirty="0"/>
              <a:t>Canos de PVC</a:t>
            </a:r>
          </a:p>
          <a:p>
            <a:pPr lvl="1"/>
            <a:r>
              <a:rPr lang="pt-BR" dirty="0"/>
              <a:t>T’s e </a:t>
            </a:r>
            <a:r>
              <a:rPr lang="pt-BR" dirty="0" err="1"/>
              <a:t>presílias</a:t>
            </a:r>
            <a:endParaRPr lang="pt-BR" dirty="0"/>
          </a:p>
          <a:p>
            <a:pPr lvl="1"/>
            <a:r>
              <a:rPr lang="pt-BR" dirty="0"/>
              <a:t>Parafusos</a:t>
            </a:r>
          </a:p>
          <a:p>
            <a:pPr lvl="1"/>
            <a:r>
              <a:rPr lang="pt-BR" dirty="0"/>
              <a:t>Madeira</a:t>
            </a:r>
          </a:p>
          <a:p>
            <a:pPr lvl="1"/>
            <a:r>
              <a:rPr lang="pt-BR" dirty="0"/>
              <a:t>Peças improvisadas</a:t>
            </a:r>
          </a:p>
          <a:p>
            <a:endParaRPr lang="pt-BR" dirty="0"/>
          </a:p>
          <a:p>
            <a:r>
              <a:rPr lang="pt-BR" dirty="0"/>
              <a:t>Suporte para smartphone</a:t>
            </a:r>
          </a:p>
          <a:p>
            <a:pPr lvl="1"/>
            <a:r>
              <a:rPr lang="pt-BR" dirty="0"/>
              <a:t>Vários ângulos de ajuste</a:t>
            </a:r>
          </a:p>
          <a:p>
            <a:pPr lvl="1"/>
            <a:r>
              <a:rPr lang="pt-BR" dirty="0"/>
              <a:t>Várias alturas</a:t>
            </a:r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B1B897C-BFAA-4F8D-BF32-E6825ABB565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220" y="1930401"/>
            <a:ext cx="5139005" cy="4293524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B5BE883-BDC8-4BC9-B460-CE77E6DB3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14886" y="6385919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z="1600" smtClean="0">
                <a:solidFill>
                  <a:schemeClr val="tx1"/>
                </a:solidFill>
              </a:rPr>
              <a:pPr/>
              <a:t>36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4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9A496F-37CA-41B0-A016-79DA91E6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Materiais e métodos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6715FF-9FFF-442E-B244-54EE3EA91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Smartphone</a:t>
            </a:r>
          </a:p>
          <a:p>
            <a:pPr lvl="1"/>
            <a:r>
              <a:rPr lang="pt-BR" dirty="0"/>
              <a:t>Desenvolvimento e testes</a:t>
            </a:r>
          </a:p>
          <a:p>
            <a:pPr lvl="1"/>
            <a:r>
              <a:rPr lang="pt-BR" dirty="0"/>
              <a:t>Samsung</a:t>
            </a:r>
          </a:p>
          <a:p>
            <a:pPr lvl="1"/>
            <a:r>
              <a:rPr lang="pt-BR" dirty="0"/>
              <a:t>SM-J500M</a:t>
            </a:r>
          </a:p>
          <a:p>
            <a:pPr lvl="1"/>
            <a:r>
              <a:rPr lang="pt-BR" dirty="0"/>
              <a:t>12.8 Megapixels</a:t>
            </a:r>
          </a:p>
          <a:p>
            <a:pPr lvl="1"/>
            <a:r>
              <a:rPr lang="pt-BR" dirty="0"/>
              <a:t>4128 x 3096</a:t>
            </a:r>
          </a:p>
          <a:p>
            <a:pPr lvl="1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B364774-9C35-4073-899F-19F6A6BAD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479" y="1621527"/>
            <a:ext cx="2551181" cy="4626873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7C470B5-6458-4A26-A8A3-B3BCFE80C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>
                <a:solidFill>
                  <a:schemeClr val="tx1"/>
                </a:solidFill>
              </a:rPr>
              <a:pPr/>
              <a:t>37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9523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89AE50-A994-4B32-97EA-C2C4EE495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Materiais e métodos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5D071C-67E8-462D-8658-8F2496FD9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Monopod</a:t>
            </a:r>
            <a:endParaRPr lang="pt-BR" dirty="0"/>
          </a:p>
          <a:p>
            <a:pPr lvl="1"/>
            <a:r>
              <a:rPr lang="pt-BR" dirty="0"/>
              <a:t>Pau-de-selfie</a:t>
            </a:r>
          </a:p>
          <a:p>
            <a:pPr lvl="1"/>
            <a:r>
              <a:rPr lang="pt-BR" dirty="0"/>
              <a:t>Botão de disparo</a:t>
            </a:r>
          </a:p>
          <a:p>
            <a:pPr lvl="1"/>
            <a:r>
              <a:rPr lang="pt-BR" dirty="0"/>
              <a:t>Tamanho ajustável</a:t>
            </a:r>
          </a:p>
          <a:p>
            <a:pPr lvl="1"/>
            <a:r>
              <a:rPr lang="pt-BR" dirty="0"/>
              <a:t>Também usado como suporte </a:t>
            </a:r>
          </a:p>
          <a:p>
            <a:pPr lvl="1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095310C-6CA2-4636-A9FA-058A89BD7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029" y="1780161"/>
            <a:ext cx="4930242" cy="3880773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532FD63-E436-4D80-8C83-D09A168DC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>
                <a:solidFill>
                  <a:schemeClr val="tx1"/>
                </a:solidFill>
              </a:rPr>
              <a:pPr/>
              <a:t>38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2290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E9A0B9-115B-4C82-A7D9-450EA9380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Materiais e métodos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17E974-54A0-46EA-B1D1-B79E9EE0C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37253"/>
            <a:ext cx="8596668" cy="4863548"/>
          </a:xfrm>
        </p:spPr>
        <p:txBody>
          <a:bodyPr>
            <a:normAutofit/>
          </a:bodyPr>
          <a:lstStyle/>
          <a:p>
            <a:r>
              <a:rPr lang="pt-BR" dirty="0"/>
              <a:t>Metodologia dos testes</a:t>
            </a:r>
          </a:p>
          <a:p>
            <a:pPr lvl="1">
              <a:lnSpc>
                <a:spcPct val="150000"/>
              </a:lnSpc>
            </a:pPr>
            <a:r>
              <a:rPr lang="pt-BR" dirty="0"/>
              <a:t>Validar o sistema</a:t>
            </a:r>
          </a:p>
          <a:p>
            <a:pPr lvl="1">
              <a:lnSpc>
                <a:spcPct val="150000"/>
              </a:lnSpc>
            </a:pPr>
            <a:r>
              <a:rPr lang="pt-BR" dirty="0"/>
              <a:t>24 a 31 de agosto</a:t>
            </a:r>
          </a:p>
          <a:p>
            <a:pPr lvl="1">
              <a:lnSpc>
                <a:spcPct val="150000"/>
              </a:lnSpc>
            </a:pPr>
            <a:r>
              <a:rPr lang="pt-BR" dirty="0"/>
              <a:t>Capturas diárias</a:t>
            </a:r>
          </a:p>
          <a:p>
            <a:pPr lvl="1">
              <a:lnSpc>
                <a:spcPct val="150000"/>
              </a:lnSpc>
            </a:pPr>
            <a:r>
              <a:rPr lang="pt-BR" dirty="0"/>
              <a:t>Entre 7:15 e 7:45 horas da manhã</a:t>
            </a:r>
          </a:p>
          <a:p>
            <a:pPr lvl="1">
              <a:lnSpc>
                <a:spcPct val="150000"/>
              </a:lnSpc>
            </a:pPr>
            <a:r>
              <a:rPr lang="pt-BR" dirty="0"/>
              <a:t>mudas recém transplantadas</a:t>
            </a:r>
          </a:p>
          <a:p>
            <a:pPr lvl="1">
              <a:lnSpc>
                <a:spcPct val="150000"/>
              </a:lnSpc>
            </a:pPr>
            <a:r>
              <a:rPr lang="pt-BR" dirty="0"/>
              <a:t>Vários experimentos paralelos</a:t>
            </a:r>
          </a:p>
          <a:p>
            <a:pPr lvl="1">
              <a:lnSpc>
                <a:spcPct val="150000"/>
              </a:lnSpc>
            </a:pPr>
            <a:r>
              <a:rPr lang="pt-BR" dirty="0"/>
              <a:t>Utilizando </a:t>
            </a:r>
            <a:r>
              <a:rPr lang="pt-BR" i="1" dirty="0" err="1"/>
              <a:t>monopod</a:t>
            </a:r>
            <a:endParaRPr lang="pt-BR" i="1" dirty="0"/>
          </a:p>
          <a:p>
            <a:pPr lvl="1">
              <a:lnSpc>
                <a:spcPct val="150000"/>
              </a:lnSpc>
            </a:pPr>
            <a:r>
              <a:rPr lang="pt-BR" dirty="0"/>
              <a:t>Capturas com</a:t>
            </a:r>
            <a:r>
              <a:rPr lang="pt-BR" i="1" dirty="0"/>
              <a:t> </a:t>
            </a:r>
            <a:r>
              <a:rPr lang="pt-BR" i="1" dirty="0" err="1"/>
              <a:t>Easy</a:t>
            </a:r>
            <a:r>
              <a:rPr lang="pt-BR" i="1" dirty="0"/>
              <a:t> </a:t>
            </a:r>
            <a:r>
              <a:rPr lang="pt-BR" i="1" dirty="0" err="1"/>
              <a:t>Leaf</a:t>
            </a:r>
            <a:endParaRPr lang="pt-BR" i="1" dirty="0"/>
          </a:p>
          <a:p>
            <a:pPr lvl="1"/>
            <a:endParaRPr lang="pt-BR" i="1" dirty="0"/>
          </a:p>
          <a:p>
            <a:pPr lvl="1"/>
            <a:endParaRPr lang="pt-BR" i="1" dirty="0"/>
          </a:p>
          <a:p>
            <a:pPr lvl="1"/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379B76A-09CA-4DE7-9289-40E75B608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>
                <a:solidFill>
                  <a:schemeClr val="tx1"/>
                </a:solidFill>
              </a:rPr>
              <a:pPr/>
              <a:t>39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3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7A9A0E-49E2-42D4-8D46-B127C5A1C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BBB8278-E8C9-453A-980A-DD4B0AEF9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56503"/>
            <a:ext cx="2103315" cy="199777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8AED437-5A2B-47C6-9403-A089564BB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9" y="1529229"/>
            <a:ext cx="2103315" cy="199777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8451E60-ABB0-469C-B514-4188FB8F1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9269" y="4016814"/>
            <a:ext cx="2118545" cy="198959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27AD76B2-C302-4C14-98DB-1203B168383D}"/>
              </a:ext>
            </a:extLst>
          </p:cNvPr>
          <p:cNvSpPr txBox="1"/>
          <p:nvPr/>
        </p:nvSpPr>
        <p:spPr>
          <a:xfrm>
            <a:off x="862565" y="3440085"/>
            <a:ext cx="200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Frisee</a:t>
            </a:r>
            <a:r>
              <a:rPr lang="pt-BR" dirty="0"/>
              <a:t> - </a:t>
            </a:r>
            <a:r>
              <a:rPr lang="pt-BR" dirty="0" err="1"/>
              <a:t>Brunela</a:t>
            </a:r>
            <a:endParaRPr lang="pt-BR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3B57CA7-4D60-41D3-901C-0617412AB8FF}"/>
              </a:ext>
            </a:extLst>
          </p:cNvPr>
          <p:cNvSpPr txBox="1"/>
          <p:nvPr/>
        </p:nvSpPr>
        <p:spPr>
          <a:xfrm>
            <a:off x="3046773" y="3521521"/>
            <a:ext cx="200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Crespa - Gabriela</a:t>
            </a:r>
          </a:p>
        </p:txBody>
      </p:sp>
      <p:pic>
        <p:nvPicPr>
          <p:cNvPr id="22" name="Espaço Reservado para Conteúdo 21">
            <a:extLst>
              <a:ext uri="{FF2B5EF4-FFF2-40B4-BE49-F238E27FC236}">
                <a16:creationId xmlns:a16="http://schemas.microsoft.com/office/drawing/2014/main" id="{F1D89A74-FF57-4471-9CC7-A9669B7A8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35270" y="4037064"/>
            <a:ext cx="2103315" cy="1997772"/>
          </a:xfr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3621D15E-5800-42D2-A11B-66C54C441B6B}"/>
              </a:ext>
            </a:extLst>
          </p:cNvPr>
          <p:cNvSpPr txBox="1"/>
          <p:nvPr/>
        </p:nvSpPr>
        <p:spPr>
          <a:xfrm>
            <a:off x="484586" y="6034836"/>
            <a:ext cx="243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Americana - Andressa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C88EEC33-AA17-405B-9B84-BD5E4EA57D6B}"/>
              </a:ext>
            </a:extLst>
          </p:cNvPr>
          <p:cNvSpPr txBox="1"/>
          <p:nvPr/>
        </p:nvSpPr>
        <p:spPr>
          <a:xfrm>
            <a:off x="3015205" y="6034836"/>
            <a:ext cx="200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Romana - Luiza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5B4FA11-468D-410C-B56B-ED80697D44FE}"/>
              </a:ext>
            </a:extLst>
          </p:cNvPr>
          <p:cNvSpPr txBox="1"/>
          <p:nvPr/>
        </p:nvSpPr>
        <p:spPr>
          <a:xfrm>
            <a:off x="588326" y="6528228"/>
            <a:ext cx="3360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Fonte: https://bit.ly/2QU9agy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93EE77D-C71B-440D-96F9-B675F176B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z="1600" smtClean="0">
                <a:solidFill>
                  <a:schemeClr val="tx1"/>
                </a:solidFill>
              </a:rPr>
              <a:pPr/>
              <a:t>4</a:t>
            </a:fld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D0F7ADB-41D5-4FFE-8603-0FD8FA7A47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3495" y="1456504"/>
            <a:ext cx="4526794" cy="4475102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26D3CB57-5848-4599-A167-48993B52D64D}"/>
              </a:ext>
            </a:extLst>
          </p:cNvPr>
          <p:cNvSpPr txBox="1"/>
          <p:nvPr/>
        </p:nvSpPr>
        <p:spPr>
          <a:xfrm>
            <a:off x="5949891" y="6006404"/>
            <a:ext cx="2623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Manteiga  - Baba verão</a:t>
            </a:r>
          </a:p>
        </p:txBody>
      </p:sp>
    </p:spTree>
    <p:extLst>
      <p:ext uri="{BB962C8B-B14F-4D97-AF65-F5344CB8AC3E}">
        <p14:creationId xmlns:p14="http://schemas.microsoft.com/office/powerpoint/2010/main" val="20420315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CCA6EE-19B4-4B6D-B6E9-98BE33FFD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Materiais e métodos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4B7EF53-B206-4F11-8B69-2E9937CBD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97495"/>
            <a:ext cx="8596668" cy="508883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Passo a passo</a:t>
            </a:r>
          </a:p>
          <a:p>
            <a:pPr lvl="1">
              <a:lnSpc>
                <a:spcPct val="110000"/>
              </a:lnSpc>
            </a:pPr>
            <a:r>
              <a:rPr lang="pt-BR" dirty="0"/>
              <a:t>Conectar </a:t>
            </a:r>
            <a:r>
              <a:rPr lang="pt-BR" i="1" dirty="0"/>
              <a:t> </a:t>
            </a:r>
            <a:r>
              <a:rPr lang="pt-BR" i="1" dirty="0" err="1"/>
              <a:t>monopod</a:t>
            </a:r>
            <a:r>
              <a:rPr lang="pt-BR" i="1" dirty="0"/>
              <a:t> </a:t>
            </a:r>
            <a:r>
              <a:rPr lang="pt-BR" dirty="0"/>
              <a:t>com</a:t>
            </a:r>
            <a:r>
              <a:rPr lang="pt-BR" i="1" dirty="0"/>
              <a:t> smartphone</a:t>
            </a:r>
          </a:p>
          <a:p>
            <a:pPr lvl="1">
              <a:lnSpc>
                <a:spcPct val="110000"/>
              </a:lnSpc>
            </a:pPr>
            <a:r>
              <a:rPr lang="pt-BR" dirty="0"/>
              <a:t>Abrir </a:t>
            </a:r>
            <a:r>
              <a:rPr lang="pt-BR" dirty="0" err="1"/>
              <a:t>Horus</a:t>
            </a:r>
            <a:r>
              <a:rPr lang="pt-BR" dirty="0"/>
              <a:t> Green</a:t>
            </a:r>
          </a:p>
          <a:p>
            <a:pPr lvl="1">
              <a:lnSpc>
                <a:spcPct val="110000"/>
              </a:lnSpc>
            </a:pPr>
            <a:r>
              <a:rPr lang="pt-BR" dirty="0"/>
              <a:t>Escolher experimento para captura</a:t>
            </a:r>
          </a:p>
          <a:p>
            <a:pPr lvl="1">
              <a:lnSpc>
                <a:spcPct val="110000"/>
              </a:lnSpc>
            </a:pPr>
            <a:r>
              <a:rPr lang="pt-BR" dirty="0"/>
              <a:t>Encaixe do smartphone no suporte</a:t>
            </a:r>
          </a:p>
          <a:p>
            <a:pPr lvl="1">
              <a:lnSpc>
                <a:spcPct val="110000"/>
              </a:lnSpc>
            </a:pPr>
            <a:r>
              <a:rPr lang="pt-BR" dirty="0"/>
              <a:t>Alinhamento e verificação</a:t>
            </a:r>
          </a:p>
          <a:p>
            <a:pPr lvl="1">
              <a:lnSpc>
                <a:spcPct val="110000"/>
              </a:lnSpc>
            </a:pPr>
            <a:r>
              <a:rPr lang="pt-BR" dirty="0"/>
              <a:t>Capturar imagem</a:t>
            </a:r>
          </a:p>
          <a:p>
            <a:pPr lvl="1">
              <a:lnSpc>
                <a:spcPct val="110000"/>
              </a:lnSpc>
            </a:pPr>
            <a:r>
              <a:rPr lang="pt-BR" dirty="0"/>
              <a:t>Retirar smartphone do suporte</a:t>
            </a:r>
          </a:p>
          <a:p>
            <a:pPr lvl="1">
              <a:lnSpc>
                <a:spcPct val="110000"/>
              </a:lnSpc>
            </a:pPr>
            <a:r>
              <a:rPr lang="pt-BR" dirty="0"/>
              <a:t>Verificação da câmera</a:t>
            </a:r>
          </a:p>
          <a:p>
            <a:pPr lvl="1">
              <a:lnSpc>
                <a:spcPct val="110000"/>
              </a:lnSpc>
            </a:pPr>
            <a:r>
              <a:rPr lang="pt-BR" dirty="0"/>
              <a:t>Verificação do app</a:t>
            </a:r>
          </a:p>
          <a:p>
            <a:pPr lvl="1">
              <a:lnSpc>
                <a:spcPct val="110000"/>
              </a:lnSpc>
            </a:pPr>
            <a:r>
              <a:rPr lang="pt-BR" dirty="0"/>
              <a:t>Envio da imagem para processamento</a:t>
            </a:r>
          </a:p>
          <a:p>
            <a:pPr lvl="1">
              <a:lnSpc>
                <a:spcPct val="110000"/>
              </a:lnSpc>
            </a:pPr>
            <a:r>
              <a:rPr lang="pt-BR" dirty="0"/>
              <a:t>Ou imagem guardada</a:t>
            </a:r>
          </a:p>
          <a:p>
            <a:pPr lvl="1">
              <a:lnSpc>
                <a:spcPct val="110000"/>
              </a:lnSpc>
            </a:pPr>
            <a:r>
              <a:rPr lang="pt-BR" dirty="0"/>
              <a:t>Aguardar resultados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15EC5DD-93B7-4B5C-9B03-08E4C4ECA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>
                <a:solidFill>
                  <a:schemeClr val="tx1"/>
                </a:solidFill>
              </a:rPr>
              <a:pPr/>
              <a:t>40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43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B116AC-72C8-4129-BECA-B5460F48D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C0BC726-1C87-47ED-9E47-102CF7FA3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90261"/>
            <a:ext cx="8596668" cy="4451102"/>
          </a:xfrm>
        </p:spPr>
        <p:txBody>
          <a:bodyPr/>
          <a:lstStyle/>
          <a:p>
            <a:r>
              <a:rPr lang="pt-BR" dirty="0"/>
              <a:t>Curva com 5 alfaces</a:t>
            </a:r>
          </a:p>
          <a:p>
            <a:pPr lvl="1"/>
            <a:r>
              <a:rPr lang="pt-BR" dirty="0"/>
              <a:t>Sex:  	93 cm²</a:t>
            </a:r>
          </a:p>
          <a:p>
            <a:pPr lvl="1"/>
            <a:r>
              <a:rPr lang="pt-BR" dirty="0" err="1"/>
              <a:t>Seg</a:t>
            </a:r>
            <a:r>
              <a:rPr lang="pt-BR" dirty="0"/>
              <a:t>:  215 cm²</a:t>
            </a:r>
          </a:p>
          <a:p>
            <a:pPr lvl="1"/>
            <a:r>
              <a:rPr lang="pt-BR" dirty="0"/>
              <a:t>Ter:  280 cm²</a:t>
            </a:r>
          </a:p>
          <a:p>
            <a:pPr lvl="1"/>
            <a:r>
              <a:rPr lang="pt-BR" dirty="0" err="1">
                <a:solidFill>
                  <a:schemeClr val="tx1"/>
                </a:solidFill>
              </a:rPr>
              <a:t>Qua</a:t>
            </a:r>
            <a:r>
              <a:rPr lang="pt-BR" dirty="0">
                <a:solidFill>
                  <a:schemeClr val="tx1"/>
                </a:solidFill>
              </a:rPr>
              <a:t>:</a:t>
            </a:r>
            <a:r>
              <a:rPr lang="pt-BR" dirty="0">
                <a:solidFill>
                  <a:srgbClr val="FF0000"/>
                </a:solidFill>
              </a:rPr>
              <a:t> 417 cm²</a:t>
            </a:r>
          </a:p>
          <a:p>
            <a:pPr lvl="1"/>
            <a:r>
              <a:rPr lang="pt-BR" dirty="0" err="1">
                <a:solidFill>
                  <a:schemeClr val="tx1"/>
                </a:solidFill>
              </a:rPr>
              <a:t>Qui</a:t>
            </a:r>
            <a:r>
              <a:rPr lang="pt-BR" dirty="0">
                <a:solidFill>
                  <a:schemeClr val="tx1"/>
                </a:solidFill>
              </a:rPr>
              <a:t>: 193 cm²</a:t>
            </a:r>
          </a:p>
          <a:p>
            <a:pPr lvl="1"/>
            <a:r>
              <a:rPr lang="pt-BR" dirty="0">
                <a:solidFill>
                  <a:schemeClr val="tx1"/>
                </a:solidFill>
              </a:rPr>
              <a:t>Sex: 220 cm²</a:t>
            </a:r>
          </a:p>
          <a:p>
            <a:pPr lvl="1"/>
            <a:endParaRPr lang="pt-BR" dirty="0"/>
          </a:p>
          <a:p>
            <a:pPr marL="457200" lvl="1" indent="0">
              <a:buNone/>
            </a:pPr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4324773-3101-437D-BF3F-266E66BD1ED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429" y="1689017"/>
            <a:ext cx="6117121" cy="3479966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F6BDD3C-6B31-4D1C-83CA-61ABD4FF5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>
                <a:solidFill>
                  <a:schemeClr val="tx1"/>
                </a:solidFill>
              </a:rPr>
              <a:pPr/>
              <a:t>41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1866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DB496-529B-427F-9C56-3C47C5207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4BCED5-984B-45A3-81F9-01ADA2DD2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36035"/>
            <a:ext cx="8596668" cy="4305327"/>
          </a:xfrm>
        </p:spPr>
        <p:txBody>
          <a:bodyPr/>
          <a:lstStyle/>
          <a:p>
            <a:r>
              <a:rPr lang="pt-BR" dirty="0"/>
              <a:t>Curva com 1 alface</a:t>
            </a:r>
          </a:p>
          <a:p>
            <a:pPr lvl="1"/>
            <a:r>
              <a:rPr lang="pt-BR" dirty="0" err="1"/>
              <a:t>Seg</a:t>
            </a:r>
            <a:r>
              <a:rPr lang="pt-BR" dirty="0"/>
              <a:t>:  41 cm²</a:t>
            </a:r>
          </a:p>
          <a:p>
            <a:pPr lvl="1"/>
            <a:r>
              <a:rPr lang="pt-BR" dirty="0"/>
              <a:t>Ter:  48 cm²</a:t>
            </a:r>
          </a:p>
          <a:p>
            <a:pPr lvl="1"/>
            <a:r>
              <a:rPr lang="pt-BR" dirty="0" err="1"/>
              <a:t>Qua</a:t>
            </a:r>
            <a:r>
              <a:rPr lang="pt-BR" dirty="0"/>
              <a:t>: 65 cm²</a:t>
            </a:r>
          </a:p>
          <a:p>
            <a:pPr lvl="1"/>
            <a:r>
              <a:rPr lang="pt-BR" dirty="0" err="1"/>
              <a:t>Qui</a:t>
            </a:r>
            <a:r>
              <a:rPr lang="pt-BR" dirty="0"/>
              <a:t>: 30,26 cm²</a:t>
            </a:r>
          </a:p>
          <a:p>
            <a:pPr lvl="1"/>
            <a:r>
              <a:rPr lang="pt-BR" dirty="0"/>
              <a:t>Sex: 30,86 cm²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636B2CA-FB5A-438A-861F-31F47EA3F04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586" y="1930400"/>
            <a:ext cx="6193223" cy="350087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2590D7E-A7BF-4896-9061-55FCC249C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>
                <a:solidFill>
                  <a:schemeClr val="tx1"/>
                </a:solidFill>
              </a:rPr>
              <a:pPr/>
              <a:t>42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8596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89DB67-5B07-47F2-B312-CCCFA3822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96475F-48E7-48EE-9192-58EC781F7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17983"/>
            <a:ext cx="8596668" cy="5075582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Análise dos resultados</a:t>
            </a:r>
          </a:p>
          <a:p>
            <a:pPr lvl="1"/>
            <a:r>
              <a:rPr lang="pt-BR" dirty="0"/>
              <a:t>Erro médio entre capturas na mesma hora</a:t>
            </a:r>
          </a:p>
          <a:p>
            <a:pPr lvl="1"/>
            <a:r>
              <a:rPr lang="pt-BR" dirty="0"/>
              <a:t>Experimento com 5 alfaces</a:t>
            </a:r>
          </a:p>
          <a:p>
            <a:pPr lvl="1"/>
            <a:r>
              <a:rPr lang="pt-BR" dirty="0"/>
              <a:t>Erro médio: </a:t>
            </a:r>
            <a:r>
              <a:rPr lang="pt-BR" dirty="0">
                <a:solidFill>
                  <a:srgbClr val="FF0000"/>
                </a:solidFill>
              </a:rPr>
              <a:t>12.27 cm²</a:t>
            </a:r>
            <a:r>
              <a:rPr lang="pt-BR" dirty="0"/>
              <a:t>  para mais ou para menos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r>
              <a:rPr lang="pt-BR" dirty="0"/>
              <a:t>Erro médio quadrúpede x </a:t>
            </a:r>
            <a:r>
              <a:rPr lang="pt-BR" i="1" dirty="0" err="1"/>
              <a:t>monopod</a:t>
            </a:r>
            <a:r>
              <a:rPr lang="pt-BR" dirty="0"/>
              <a:t> : </a:t>
            </a:r>
            <a:r>
              <a:rPr lang="pt-BR" dirty="0">
                <a:solidFill>
                  <a:srgbClr val="FF0000"/>
                </a:solidFill>
              </a:rPr>
              <a:t>13.92</a:t>
            </a:r>
            <a:r>
              <a:rPr lang="pt-BR" dirty="0"/>
              <a:t> </a:t>
            </a:r>
            <a:r>
              <a:rPr lang="pt-BR" dirty="0">
                <a:solidFill>
                  <a:srgbClr val="FF0000"/>
                </a:solidFill>
              </a:rPr>
              <a:t>cm²</a:t>
            </a:r>
            <a:r>
              <a:rPr lang="pt-BR" dirty="0"/>
              <a:t> 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endParaRPr lang="pt-BR" dirty="0"/>
          </a:p>
          <a:p>
            <a:pPr lvl="1"/>
            <a:endParaRPr lang="pt-BR" dirty="0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C515F56E-C7E4-422E-BF45-CF44E9E83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97755"/>
              </p:ext>
            </p:extLst>
          </p:nvPr>
        </p:nvGraphicFramePr>
        <p:xfrm>
          <a:off x="1166190" y="2928072"/>
          <a:ext cx="6941287" cy="26650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72069">
                  <a:extLst>
                    <a:ext uri="{9D8B030D-6E8A-4147-A177-3AD203B41FA5}">
                      <a16:colId xmlns:a16="http://schemas.microsoft.com/office/drawing/2014/main" val="665244272"/>
                    </a:ext>
                  </a:extLst>
                </a:gridCol>
                <a:gridCol w="3469218">
                  <a:extLst>
                    <a:ext uri="{9D8B030D-6E8A-4147-A177-3AD203B41FA5}">
                      <a16:colId xmlns:a16="http://schemas.microsoft.com/office/drawing/2014/main" val="270275712"/>
                    </a:ext>
                  </a:extLst>
                </a:gridCol>
              </a:tblGrid>
              <a:tr h="3807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bg1"/>
                          </a:solidFill>
                          <a:effectLst/>
                        </a:rPr>
                        <a:t>Experimento 1 - quadrúpede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bg1"/>
                          </a:solidFill>
                          <a:effectLst/>
                        </a:rPr>
                        <a:t>Experimento  2  - quadrúpede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163416"/>
                  </a:ext>
                </a:extLst>
              </a:tr>
              <a:tr h="3807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bg1"/>
                          </a:solidFill>
                          <a:effectLst/>
                        </a:rPr>
                        <a:t>93.96 cm²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effectLst/>
                        </a:rPr>
                        <a:t>110.90 cm²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797102"/>
                  </a:ext>
                </a:extLst>
              </a:tr>
              <a:tr h="3807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bg1"/>
                          </a:solidFill>
                          <a:effectLst/>
                        </a:rPr>
                        <a:t>215.13 cm²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effectLst/>
                        </a:rPr>
                        <a:t>214.44 cm²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839979"/>
                  </a:ext>
                </a:extLst>
              </a:tr>
              <a:tr h="3807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bg1"/>
                          </a:solidFill>
                          <a:effectLst/>
                        </a:rPr>
                        <a:t>280.14 cm²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effectLst/>
                        </a:rPr>
                        <a:t>301.74 cm²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75797"/>
                  </a:ext>
                </a:extLst>
              </a:tr>
              <a:tr h="3807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bg1"/>
                          </a:solidFill>
                          <a:effectLst/>
                        </a:rPr>
                        <a:t>417.29 cm²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effectLst/>
                        </a:rPr>
                        <a:t>431.77 cm²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447199"/>
                  </a:ext>
                </a:extLst>
              </a:tr>
              <a:tr h="3807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solidFill>
                            <a:schemeClr val="bg1"/>
                          </a:solidFill>
                          <a:effectLst/>
                        </a:rPr>
                        <a:t>193.63 cm²</a:t>
                      </a:r>
                      <a:endParaRPr lang="pt-BR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effectLst/>
                        </a:rPr>
                        <a:t>179.15 cm²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793145"/>
                  </a:ext>
                </a:extLst>
              </a:tr>
              <a:tr h="3807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bg1"/>
                          </a:solidFill>
                          <a:effectLst/>
                        </a:rPr>
                        <a:t>220.95 cm²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effectLst/>
                        </a:rPr>
                        <a:t>215.50 cm²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686676"/>
                  </a:ext>
                </a:extLst>
              </a:tr>
            </a:tbl>
          </a:graphicData>
        </a:graphic>
      </p:graphicFrame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0AA4040-76F0-4542-ACDF-DAA7E0306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>
                <a:solidFill>
                  <a:schemeClr val="tx1"/>
                </a:solidFill>
              </a:rPr>
              <a:pPr/>
              <a:t>43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7720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4F9121-BF48-40D6-B5E9-014C9F637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EFFA3F-5DE6-4C3D-A2B3-53171504B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63757"/>
            <a:ext cx="8596668" cy="4477605"/>
          </a:xfrm>
        </p:spPr>
        <p:txBody>
          <a:bodyPr/>
          <a:lstStyle/>
          <a:p>
            <a:r>
              <a:rPr lang="pt-BR" dirty="0" err="1"/>
              <a:t>Easy</a:t>
            </a:r>
            <a:r>
              <a:rPr lang="pt-BR" dirty="0"/>
              <a:t> </a:t>
            </a:r>
            <a:r>
              <a:rPr lang="pt-BR" dirty="0" err="1"/>
              <a:t>Leaf</a:t>
            </a:r>
            <a:endParaRPr lang="pt-BR" dirty="0"/>
          </a:p>
          <a:p>
            <a:pPr lvl="1">
              <a:lnSpc>
                <a:spcPct val="150000"/>
              </a:lnSpc>
            </a:pPr>
            <a:r>
              <a:rPr lang="pt-BR" dirty="0"/>
              <a:t>Ferramenta com propósito semelhante</a:t>
            </a:r>
          </a:p>
          <a:p>
            <a:pPr lvl="1">
              <a:lnSpc>
                <a:spcPct val="150000"/>
              </a:lnSpc>
            </a:pPr>
            <a:r>
              <a:rPr lang="pt-BR" dirty="0"/>
              <a:t>Medir área </a:t>
            </a:r>
            <a:r>
              <a:rPr lang="pt-BR" i="1" dirty="0" err="1"/>
              <a:t>Arabidopsis</a:t>
            </a:r>
            <a:endParaRPr lang="pt-BR" i="1" dirty="0"/>
          </a:p>
          <a:p>
            <a:pPr lvl="1">
              <a:lnSpc>
                <a:spcPct val="150000"/>
              </a:lnSpc>
            </a:pPr>
            <a:r>
              <a:rPr lang="pt-BR" dirty="0"/>
              <a:t>Resultado instantâneo</a:t>
            </a:r>
          </a:p>
          <a:p>
            <a:pPr lvl="1">
              <a:lnSpc>
                <a:spcPct val="150000"/>
              </a:lnSpc>
            </a:pPr>
            <a:r>
              <a:rPr lang="pt-BR" dirty="0"/>
              <a:t>Independe de internet</a:t>
            </a:r>
          </a:p>
          <a:p>
            <a:pPr lvl="1">
              <a:lnSpc>
                <a:spcPct val="150000"/>
              </a:lnSpc>
            </a:pPr>
            <a:r>
              <a:rPr lang="pt-BR" dirty="0"/>
              <a:t>Segmentação manual</a:t>
            </a:r>
          </a:p>
          <a:p>
            <a:pPr lvl="1">
              <a:lnSpc>
                <a:spcPct val="150000"/>
              </a:lnSpc>
            </a:pPr>
            <a:r>
              <a:rPr lang="pt-BR" dirty="0"/>
              <a:t>Passível de erro humano</a:t>
            </a:r>
          </a:p>
          <a:p>
            <a:pPr lvl="1">
              <a:lnSpc>
                <a:spcPct val="150000"/>
              </a:lnSpc>
            </a:pPr>
            <a:r>
              <a:rPr lang="pt-BR" dirty="0"/>
              <a:t>Não guarda resultados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A782332-3020-4B9F-82DA-11C29B4C72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270" y="1656522"/>
            <a:ext cx="2950888" cy="4737942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FB4087A-5634-43D4-BFE6-CED3C4DFF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>
                <a:solidFill>
                  <a:schemeClr val="tx1"/>
                </a:solidFill>
              </a:rPr>
              <a:pPr/>
              <a:t>44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9690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354923-B43F-42A3-A46F-D230B327E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F57806-C434-4589-AC9B-EE4B8F4B5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30017"/>
            <a:ext cx="8596668" cy="4411346"/>
          </a:xfrm>
        </p:spPr>
        <p:txBody>
          <a:bodyPr/>
          <a:lstStyle/>
          <a:p>
            <a:r>
              <a:rPr lang="pt-BR" dirty="0" err="1"/>
              <a:t>Horus</a:t>
            </a:r>
            <a:r>
              <a:rPr lang="pt-BR" dirty="0"/>
              <a:t> Green x </a:t>
            </a:r>
            <a:r>
              <a:rPr lang="pt-BR" dirty="0" err="1"/>
              <a:t>Easy</a:t>
            </a:r>
            <a:r>
              <a:rPr lang="pt-BR" dirty="0"/>
              <a:t> </a:t>
            </a:r>
            <a:r>
              <a:rPr lang="pt-BR" dirty="0" err="1"/>
              <a:t>Leaf</a:t>
            </a:r>
            <a:endParaRPr lang="pt-BR" dirty="0"/>
          </a:p>
          <a:p>
            <a:pPr lvl="1"/>
            <a:r>
              <a:rPr lang="pt-BR" dirty="0"/>
              <a:t>5 alfaces, quadrúpede</a:t>
            </a:r>
          </a:p>
          <a:p>
            <a:pPr lvl="1"/>
            <a:r>
              <a:rPr lang="pt-BR" dirty="0"/>
              <a:t>Erro médio : </a:t>
            </a:r>
            <a:r>
              <a:rPr lang="pt-BR" dirty="0">
                <a:solidFill>
                  <a:srgbClr val="FF0000"/>
                </a:solidFill>
              </a:rPr>
              <a:t>11.48 cm²</a:t>
            </a:r>
            <a:r>
              <a:rPr lang="pt-BR" dirty="0"/>
              <a:t> para mais ou para menos</a:t>
            </a:r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r>
              <a:rPr lang="pt-BR" dirty="0"/>
              <a:t>	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E1A48A8C-1EB8-4CA2-B68E-5531DE31A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596597"/>
              </p:ext>
            </p:extLst>
          </p:nvPr>
        </p:nvGraphicFramePr>
        <p:xfrm>
          <a:off x="1319619" y="3150173"/>
          <a:ext cx="6631685" cy="289118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49566">
                  <a:extLst>
                    <a:ext uri="{9D8B030D-6E8A-4147-A177-3AD203B41FA5}">
                      <a16:colId xmlns:a16="http://schemas.microsoft.com/office/drawing/2014/main" val="2551490117"/>
                    </a:ext>
                  </a:extLst>
                </a:gridCol>
                <a:gridCol w="3282119">
                  <a:extLst>
                    <a:ext uri="{9D8B030D-6E8A-4147-A177-3AD203B41FA5}">
                      <a16:colId xmlns:a16="http://schemas.microsoft.com/office/drawing/2014/main" val="566827228"/>
                    </a:ext>
                  </a:extLst>
                </a:gridCol>
              </a:tblGrid>
              <a:tr h="4130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err="1">
                          <a:solidFill>
                            <a:schemeClr val="bg1"/>
                          </a:solidFill>
                          <a:effectLst/>
                        </a:rPr>
                        <a:t>Horus</a:t>
                      </a:r>
                      <a:r>
                        <a:rPr lang="pt-BR" sz="1600" dirty="0">
                          <a:solidFill>
                            <a:schemeClr val="bg1"/>
                          </a:solidFill>
                          <a:effectLst/>
                        </a:rPr>
                        <a:t>  Green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err="1">
                          <a:solidFill>
                            <a:schemeClr val="bg1"/>
                          </a:solidFill>
                          <a:effectLst/>
                        </a:rPr>
                        <a:t>Easy</a:t>
                      </a:r>
                      <a:r>
                        <a:rPr lang="pt-BR" sz="16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pt-BR" sz="1600" dirty="0" err="1">
                          <a:solidFill>
                            <a:schemeClr val="bg1"/>
                          </a:solidFill>
                          <a:effectLst/>
                        </a:rPr>
                        <a:t>Leaf</a:t>
                      </a:r>
                      <a:r>
                        <a:rPr lang="pt-BR" sz="16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260034983"/>
                  </a:ext>
                </a:extLst>
              </a:tr>
              <a:tr h="4130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solidFill>
                            <a:schemeClr val="bg1"/>
                          </a:solidFill>
                          <a:effectLst/>
                        </a:rPr>
                        <a:t>93.96 cm²</a:t>
                      </a:r>
                      <a:endParaRPr lang="pt-BR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solidFill>
                            <a:schemeClr val="bg1"/>
                          </a:solidFill>
                          <a:effectLst/>
                        </a:rPr>
                        <a:t>87.09 cm²</a:t>
                      </a:r>
                      <a:endParaRPr lang="pt-BR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613468"/>
                  </a:ext>
                </a:extLst>
              </a:tr>
              <a:tr h="4130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solidFill>
                            <a:schemeClr val="bg1"/>
                          </a:solidFill>
                          <a:effectLst/>
                        </a:rPr>
                        <a:t>215.13 cm²</a:t>
                      </a:r>
                      <a:endParaRPr lang="pt-BR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solidFill>
                            <a:schemeClr val="bg1"/>
                          </a:solidFill>
                          <a:effectLst/>
                        </a:rPr>
                        <a:t>216.99 cm²</a:t>
                      </a:r>
                      <a:endParaRPr lang="pt-BR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334890"/>
                  </a:ext>
                </a:extLst>
              </a:tr>
              <a:tr h="4130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solidFill>
                            <a:schemeClr val="bg1"/>
                          </a:solidFill>
                          <a:effectLst/>
                        </a:rPr>
                        <a:t>280.14 cm²</a:t>
                      </a:r>
                      <a:endParaRPr lang="pt-BR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solidFill>
                            <a:schemeClr val="bg1"/>
                          </a:solidFill>
                          <a:effectLst/>
                        </a:rPr>
                        <a:t>275.08 cm²</a:t>
                      </a:r>
                      <a:endParaRPr lang="pt-BR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241276"/>
                  </a:ext>
                </a:extLst>
              </a:tr>
              <a:tr h="4130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solidFill>
                            <a:schemeClr val="bg1"/>
                          </a:solidFill>
                          <a:effectLst/>
                        </a:rPr>
                        <a:t>417.29 cm²</a:t>
                      </a:r>
                      <a:endParaRPr lang="pt-BR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solidFill>
                            <a:schemeClr val="bg1"/>
                          </a:solidFill>
                          <a:effectLst/>
                        </a:rPr>
                        <a:t>386.74 cm²</a:t>
                      </a:r>
                      <a:endParaRPr lang="pt-BR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806773"/>
                  </a:ext>
                </a:extLst>
              </a:tr>
              <a:tr h="4130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solidFill>
                            <a:schemeClr val="bg1"/>
                          </a:solidFill>
                          <a:effectLst/>
                        </a:rPr>
                        <a:t>193.63 cm²</a:t>
                      </a:r>
                      <a:endParaRPr lang="pt-BR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solidFill>
                            <a:schemeClr val="bg1"/>
                          </a:solidFill>
                          <a:effectLst/>
                        </a:rPr>
                        <a:t>191.10 cm²</a:t>
                      </a:r>
                      <a:endParaRPr lang="pt-BR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852293"/>
                  </a:ext>
                </a:extLst>
              </a:tr>
              <a:tr h="4130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solidFill>
                            <a:schemeClr val="bg1"/>
                          </a:solidFill>
                          <a:effectLst/>
                        </a:rPr>
                        <a:t>220.95 cm²</a:t>
                      </a:r>
                      <a:endParaRPr lang="pt-BR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solidFill>
                            <a:schemeClr val="bg1"/>
                          </a:solidFill>
                          <a:effectLst/>
                        </a:rPr>
                        <a:t>198.92 cm²</a:t>
                      </a:r>
                      <a:endParaRPr lang="pt-BR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609641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78CE2530-ABDD-48B4-96A1-827E94099CEE}"/>
              </a:ext>
            </a:extLst>
          </p:cNvPr>
          <p:cNvSpPr txBox="1"/>
          <p:nvPr/>
        </p:nvSpPr>
        <p:spPr>
          <a:xfrm>
            <a:off x="1152940" y="6228522"/>
            <a:ext cx="4350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Acurácia de aproximadamente 84 %</a:t>
            </a:r>
            <a:r>
              <a:rPr lang="pt-BR" sz="2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50586C-AFCD-41C4-8ECF-2056A690A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>
                <a:solidFill>
                  <a:schemeClr val="tx1"/>
                </a:solidFill>
              </a:rPr>
              <a:pPr/>
              <a:t>45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4698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C71F27-15E8-4912-825D-FC848E9A9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8C5B4C2-B69E-417A-9EFF-6B4674701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4243"/>
            <a:ext cx="8596668" cy="4557119"/>
          </a:xfrm>
        </p:spPr>
        <p:txBody>
          <a:bodyPr/>
          <a:lstStyle/>
          <a:p>
            <a:r>
              <a:rPr lang="pt-BR" dirty="0"/>
              <a:t>Possível causa dos erros</a:t>
            </a:r>
          </a:p>
          <a:p>
            <a:pPr lvl="1"/>
            <a:r>
              <a:rPr lang="pt-BR" dirty="0"/>
              <a:t>Vento</a:t>
            </a:r>
          </a:p>
          <a:p>
            <a:pPr lvl="1"/>
            <a:r>
              <a:rPr lang="pt-BR" dirty="0"/>
              <a:t>Iluminação </a:t>
            </a:r>
          </a:p>
          <a:p>
            <a:pPr lvl="1"/>
            <a:r>
              <a:rPr lang="pt-BR" dirty="0"/>
              <a:t>Fundo inadequado</a:t>
            </a:r>
          </a:p>
          <a:p>
            <a:pPr lvl="1"/>
            <a:r>
              <a:rPr lang="pt-BR" dirty="0"/>
              <a:t>Técnica/algoritmo de segmentação</a:t>
            </a:r>
          </a:p>
          <a:p>
            <a:r>
              <a:rPr lang="pt-BR" dirty="0"/>
              <a:t>Dificuldades</a:t>
            </a:r>
          </a:p>
          <a:p>
            <a:pPr lvl="1"/>
            <a:r>
              <a:rPr lang="pt-BR" dirty="0"/>
              <a:t>Montagem e instalação do quadrúpede</a:t>
            </a:r>
          </a:p>
          <a:p>
            <a:pPr lvl="1"/>
            <a:r>
              <a:rPr lang="pt-BR" dirty="0"/>
              <a:t>Instalação do fundo</a:t>
            </a:r>
          </a:p>
          <a:p>
            <a:pPr lvl="1"/>
            <a:r>
              <a:rPr lang="pt-BR" dirty="0"/>
              <a:t>Alinhamento do suporte smartphone</a:t>
            </a:r>
          </a:p>
          <a:p>
            <a:pPr lvl="1"/>
            <a:r>
              <a:rPr lang="pt-BR" dirty="0"/>
              <a:t>Ervas daninhas</a:t>
            </a:r>
          </a:p>
          <a:p>
            <a:pPr lvl="1"/>
            <a:r>
              <a:rPr lang="pt-BR" dirty="0"/>
              <a:t>Queima da bomba diversas vezes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BB95A41-32C8-45F3-8A81-C360BFC43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>
                <a:solidFill>
                  <a:schemeClr val="tx1"/>
                </a:solidFill>
              </a:rPr>
              <a:pPr/>
              <a:t>46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771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82C728-F381-4EC0-AB90-5F4EB6D96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EBA30D-AA25-425F-B5D6-E338E6697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70991"/>
            <a:ext cx="8596668" cy="4570371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O sistema é capaz 	</a:t>
            </a:r>
          </a:p>
          <a:p>
            <a:pPr lvl="1"/>
            <a:r>
              <a:rPr lang="pt-BR" dirty="0"/>
              <a:t>Medir área verde em cm²</a:t>
            </a:r>
          </a:p>
          <a:p>
            <a:pPr lvl="1"/>
            <a:r>
              <a:rPr lang="pt-BR" dirty="0"/>
              <a:t>Guardar dados capturados</a:t>
            </a:r>
          </a:p>
          <a:p>
            <a:pPr lvl="1"/>
            <a:r>
              <a:rPr lang="pt-BR" dirty="0"/>
              <a:t>Gerar gráficos de área e percentual</a:t>
            </a:r>
          </a:p>
          <a:p>
            <a:pPr lvl="1"/>
            <a:r>
              <a:rPr lang="pt-BR" dirty="0"/>
              <a:t>Guardar informações sobre o cultivo</a:t>
            </a:r>
          </a:p>
          <a:p>
            <a:pPr lvl="1"/>
            <a:r>
              <a:rPr lang="pt-BR" dirty="0"/>
              <a:t>Acurácia de pelo menos 84 %</a:t>
            </a:r>
          </a:p>
          <a:p>
            <a:r>
              <a:rPr lang="pt-BR" dirty="0"/>
              <a:t>Melhorias</a:t>
            </a:r>
          </a:p>
          <a:p>
            <a:pPr lvl="1"/>
            <a:r>
              <a:rPr lang="pt-BR" dirty="0"/>
              <a:t>Diminuir influência do vento (captura de vídeo)</a:t>
            </a:r>
          </a:p>
          <a:p>
            <a:pPr lvl="1"/>
            <a:r>
              <a:rPr lang="pt-BR" dirty="0"/>
              <a:t>Calibração personalizada</a:t>
            </a:r>
          </a:p>
          <a:p>
            <a:pPr lvl="1"/>
            <a:r>
              <a:rPr lang="pt-BR" dirty="0"/>
              <a:t>Alfaces vermelhos</a:t>
            </a:r>
          </a:p>
          <a:p>
            <a:pPr lvl="1"/>
            <a:r>
              <a:rPr lang="pt-BR" dirty="0"/>
              <a:t>Tamanho da imagem no envio (dados móveis)</a:t>
            </a:r>
          </a:p>
          <a:p>
            <a:pPr lvl="1"/>
            <a:r>
              <a:rPr lang="pt-BR" dirty="0"/>
              <a:t>Guardar mais de uma imagem localmente (dependência de internet)</a:t>
            </a:r>
          </a:p>
          <a:p>
            <a:r>
              <a:rPr lang="pt-BR" dirty="0"/>
              <a:t>N trabalhos futuros: </a:t>
            </a:r>
            <a:r>
              <a:rPr lang="pt-BR" dirty="0" err="1"/>
              <a:t>Câmera+raspberry</a:t>
            </a:r>
            <a:r>
              <a:rPr lang="pt-BR" dirty="0"/>
              <a:t>, estrutura de acrílico/ambiência, inteligência artificial, integração com sensoriamento, previsão de colheita etc...</a:t>
            </a:r>
          </a:p>
          <a:p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endParaRPr lang="pt-BR" dirty="0"/>
          </a:p>
          <a:p>
            <a:pPr marL="57150" indent="0">
              <a:buNone/>
            </a:pPr>
            <a:endParaRPr lang="pt-BR" dirty="0"/>
          </a:p>
          <a:p>
            <a:pPr marL="57150" indent="0">
              <a:buNone/>
            </a:pPr>
            <a:endParaRPr lang="pt-BR" dirty="0"/>
          </a:p>
          <a:p>
            <a:pPr marL="457200" lvl="1" indent="0">
              <a:buNone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3B63B20-0C97-4DE5-939B-AE2E3AB6C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>
                <a:solidFill>
                  <a:schemeClr val="tx1"/>
                </a:solidFill>
              </a:rPr>
              <a:pPr/>
              <a:t>47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6535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C36A21-9C03-4317-A167-AB2736CF6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FIM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39C3A0-80D1-4F6C-AA4D-70A7FF0B3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E35D62E-8C01-433C-9199-EA310CF433F0}"/>
              </a:ext>
            </a:extLst>
          </p:cNvPr>
          <p:cNvSpPr txBox="1"/>
          <p:nvPr/>
        </p:nvSpPr>
        <p:spPr>
          <a:xfrm>
            <a:off x="3525078" y="3429000"/>
            <a:ext cx="31165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Obrigado!!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FAE930-CE32-4133-9A14-8D7ABC4F5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>
                <a:solidFill>
                  <a:schemeClr val="tx1"/>
                </a:solidFill>
              </a:rPr>
              <a:pPr/>
              <a:t>48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219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1A1F85-053C-44F2-BC78-9C2C4C64A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A724DA-D9E5-49AE-B99D-777D28BDA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Cultivo em solo</a:t>
            </a:r>
          </a:p>
          <a:p>
            <a:pPr lvl="1">
              <a:lnSpc>
                <a:spcPct val="160000"/>
              </a:lnSpc>
            </a:pPr>
            <a:r>
              <a:rPr lang="pt-BR" dirty="0"/>
              <a:t>Presença de substrato</a:t>
            </a:r>
          </a:p>
          <a:p>
            <a:pPr lvl="1">
              <a:lnSpc>
                <a:spcPct val="160000"/>
              </a:lnSpc>
            </a:pPr>
            <a:r>
              <a:rPr lang="pt-BR" dirty="0"/>
              <a:t>Adubação orgânica</a:t>
            </a:r>
          </a:p>
          <a:p>
            <a:pPr lvl="1">
              <a:lnSpc>
                <a:spcPct val="160000"/>
              </a:lnSpc>
            </a:pPr>
            <a:r>
              <a:rPr lang="pt-BR" dirty="0"/>
              <a:t>Adubação química</a:t>
            </a:r>
          </a:p>
          <a:p>
            <a:pPr lvl="1">
              <a:lnSpc>
                <a:spcPct val="160000"/>
              </a:lnSpc>
            </a:pPr>
            <a:r>
              <a:rPr lang="pt-BR" dirty="0"/>
              <a:t>Planta fixada ao solo</a:t>
            </a:r>
          </a:p>
          <a:p>
            <a:pPr lvl="1">
              <a:lnSpc>
                <a:spcPct val="160000"/>
              </a:lnSpc>
            </a:pPr>
            <a:r>
              <a:rPr lang="pt-BR" dirty="0"/>
              <a:t>Rega diária </a:t>
            </a:r>
          </a:p>
          <a:p>
            <a:pPr lvl="1">
              <a:lnSpc>
                <a:spcPct val="160000"/>
              </a:lnSpc>
            </a:pPr>
            <a:r>
              <a:rPr lang="pt-BR" dirty="0"/>
              <a:t>Colheita: 50 a 60 dias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C13CEB6-CB93-40F9-884C-4EB487B50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204" y="2160589"/>
            <a:ext cx="5526112" cy="368587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D5D4BF6-019C-4D19-B9B4-E9B5197384CB}"/>
              </a:ext>
            </a:extLst>
          </p:cNvPr>
          <p:cNvSpPr txBox="1"/>
          <p:nvPr/>
        </p:nvSpPr>
        <p:spPr>
          <a:xfrm>
            <a:off x="3866204" y="5902219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Fonte: https://glo.bo/2yEOxNH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9445D40-EA40-49D1-B053-93D97815A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>
                <a:solidFill>
                  <a:schemeClr val="tx1"/>
                </a:solidFill>
              </a:rPr>
              <a:pPr/>
              <a:t>5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452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F92F2D-69F3-4A12-A901-AB3547AF4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8C3B473-25F7-49F3-9126-B5106D5F4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Cultivo hidropônico</a:t>
            </a:r>
          </a:p>
          <a:p>
            <a:pPr lvl="1"/>
            <a:r>
              <a:rPr lang="pt-BR" i="1" dirty="0" err="1"/>
              <a:t>Nutrient</a:t>
            </a:r>
            <a:r>
              <a:rPr lang="pt-BR" i="1" dirty="0"/>
              <a:t> </a:t>
            </a:r>
            <a:r>
              <a:rPr lang="pt-BR" i="1" dirty="0" err="1"/>
              <a:t>Film</a:t>
            </a:r>
            <a:r>
              <a:rPr lang="pt-BR" i="1" dirty="0"/>
              <a:t> </a:t>
            </a:r>
            <a:r>
              <a:rPr lang="pt-BR" i="1" dirty="0" err="1"/>
              <a:t>Technique</a:t>
            </a:r>
            <a:endParaRPr lang="pt-BR" dirty="0"/>
          </a:p>
          <a:p>
            <a:pPr lvl="1"/>
            <a:r>
              <a:rPr lang="pt-BR" dirty="0"/>
              <a:t>Intensivo</a:t>
            </a:r>
          </a:p>
          <a:p>
            <a:pPr lvl="1"/>
            <a:r>
              <a:rPr lang="pt-BR" dirty="0"/>
              <a:t>Uso de canaletas de PVC</a:t>
            </a:r>
          </a:p>
          <a:p>
            <a:pPr lvl="1"/>
            <a:r>
              <a:rPr lang="pt-BR" dirty="0"/>
              <a:t>Esponja fenólica</a:t>
            </a:r>
          </a:p>
          <a:p>
            <a:pPr lvl="1"/>
            <a:r>
              <a:rPr lang="pt-BR" dirty="0"/>
              <a:t>Solução nutritiva</a:t>
            </a:r>
          </a:p>
          <a:p>
            <a:pPr lvl="1"/>
            <a:r>
              <a:rPr lang="pt-BR" dirty="0"/>
              <a:t>Circulação intermitente</a:t>
            </a:r>
          </a:p>
          <a:p>
            <a:pPr lvl="1"/>
            <a:r>
              <a:rPr lang="pt-BR" dirty="0"/>
              <a:t>Dependência de energia</a:t>
            </a:r>
          </a:p>
          <a:p>
            <a:pPr lvl="1"/>
            <a:r>
              <a:rPr lang="pt-BR" dirty="0"/>
              <a:t>Normalmente em estufa</a:t>
            </a:r>
          </a:p>
          <a:p>
            <a:pPr lvl="1"/>
            <a:r>
              <a:rPr lang="pt-BR" dirty="0"/>
              <a:t>Colheita: 35 a 45 dias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58FFAC9-6E0E-4991-95CC-C1E8EFC6F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085" y="2257358"/>
            <a:ext cx="5943600" cy="347662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DAF5EB1-D64A-4BEE-9970-3519F597BE00}"/>
              </a:ext>
            </a:extLst>
          </p:cNvPr>
          <p:cNvSpPr txBox="1"/>
          <p:nvPr/>
        </p:nvSpPr>
        <p:spPr>
          <a:xfrm>
            <a:off x="3987085" y="5856696"/>
            <a:ext cx="3413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Fonte: https://bit.ly/2NNurGM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F2E013E-2063-4BD6-BBE3-56CABC367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>
                <a:solidFill>
                  <a:schemeClr val="tx1"/>
                </a:solidFill>
              </a:rPr>
              <a:pPr/>
              <a:t>6</a:t>
            </a:fld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579EC41-3C2E-463A-A2AC-76E15A80125B}"/>
              </a:ext>
            </a:extLst>
          </p:cNvPr>
          <p:cNvSpPr txBox="1"/>
          <p:nvPr/>
        </p:nvSpPr>
        <p:spPr>
          <a:xfrm>
            <a:off x="1152940" y="6387259"/>
            <a:ext cx="3241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Alguns estudos relacionados..</a:t>
            </a:r>
          </a:p>
        </p:txBody>
      </p:sp>
    </p:spTree>
    <p:extLst>
      <p:ext uri="{BB962C8B-B14F-4D97-AF65-F5344CB8AC3E}">
        <p14:creationId xmlns:p14="http://schemas.microsoft.com/office/powerpoint/2010/main" val="131107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6E393C-A57A-464E-8CD5-15FFD08E8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FA6542-3CA8-4D8C-99E0-52AA80F4C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78225"/>
            <a:ext cx="8596668" cy="5274365"/>
          </a:xfrm>
        </p:spPr>
        <p:txBody>
          <a:bodyPr>
            <a:normAutofit/>
          </a:bodyPr>
          <a:lstStyle/>
          <a:p>
            <a:r>
              <a:rPr lang="pt-BR" dirty="0"/>
              <a:t>Solução Nutritiva e crescimento</a:t>
            </a:r>
          </a:p>
          <a:p>
            <a:endParaRPr lang="pt-BR" dirty="0"/>
          </a:p>
          <a:p>
            <a:pPr lvl="1" algn="just"/>
            <a:r>
              <a:rPr lang="pt-BR" dirty="0"/>
              <a:t>Cardoso (2016) : Concentração de nitrogênio e água na solução nutritiva.</a:t>
            </a:r>
          </a:p>
          <a:p>
            <a:pPr lvl="1" algn="just"/>
            <a:endParaRPr lang="pt-BR" dirty="0"/>
          </a:p>
          <a:p>
            <a:pPr lvl="1" algn="just"/>
            <a:r>
              <a:rPr lang="pt-BR" dirty="0" err="1"/>
              <a:t>Laurett</a:t>
            </a:r>
            <a:r>
              <a:rPr lang="pt-BR" dirty="0"/>
              <a:t> </a:t>
            </a:r>
            <a:r>
              <a:rPr lang="pt-BR" i="1" dirty="0"/>
              <a:t>et. al.</a:t>
            </a:r>
            <a:r>
              <a:rPr lang="pt-BR" dirty="0"/>
              <a:t> (2017) : Adição crescente de Ferro na solução nutritiva.</a:t>
            </a:r>
          </a:p>
          <a:p>
            <a:pPr lvl="1" algn="just"/>
            <a:endParaRPr lang="pt-BR" dirty="0"/>
          </a:p>
          <a:p>
            <a:pPr lvl="1" algn="just"/>
            <a:r>
              <a:rPr lang="pt-BR" dirty="0"/>
              <a:t>Ribeiro (2015) : Concentração de cálcio na solução nutritiva.</a:t>
            </a:r>
          </a:p>
          <a:p>
            <a:pPr lvl="1" algn="just"/>
            <a:endParaRPr lang="pt-BR" dirty="0"/>
          </a:p>
          <a:p>
            <a:pPr lvl="1" algn="just"/>
            <a:r>
              <a:rPr lang="pt-BR" dirty="0"/>
              <a:t>Magalhães (2010) : Estresse osmótico com dois níveis de condutividade elétrica.</a:t>
            </a:r>
          </a:p>
          <a:p>
            <a:pPr lvl="1" algn="just"/>
            <a:endParaRPr lang="pt-BR" dirty="0"/>
          </a:p>
          <a:p>
            <a:pPr lvl="1" algn="just"/>
            <a:r>
              <a:rPr lang="pt-BR" dirty="0"/>
              <a:t>Luz (2008) : Quatro intervalos diferentes de irrigação.</a:t>
            </a:r>
          </a:p>
          <a:p>
            <a:pPr lvl="1"/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85D6A22-B80C-434F-B468-CBEEEE400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>
                <a:solidFill>
                  <a:schemeClr val="tx1"/>
                </a:solidFill>
              </a:rPr>
              <a:pPr/>
              <a:t>7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709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7EE9DD-7145-4AF7-B5DF-7C101C3FA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98B185-18C9-40FF-BEA8-00E2C9469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750962"/>
            <a:ext cx="8596668" cy="254695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Principal fator levado em consideração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Experimentos diversos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Variações na solução nutritiva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Variáveis ambientais(Verão, inverno..)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Manejo personalizado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Maximizar a produtividade</a:t>
            </a:r>
          </a:p>
          <a:p>
            <a:pPr>
              <a:buFont typeface="Wingdings" panose="05000000000000000000" pitchFamily="2" charset="2"/>
              <a:buChar char="Ø"/>
            </a:pPr>
            <a:endParaRPr lang="pt-BR" dirty="0"/>
          </a:p>
          <a:p>
            <a:pPr>
              <a:buFont typeface="Wingdings" panose="05000000000000000000" pitchFamily="2" charset="2"/>
              <a:buChar char="Ø"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974DC8C-E82F-4961-B867-A4B1082FF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>
                <a:solidFill>
                  <a:schemeClr val="tx1"/>
                </a:solidFill>
              </a:rPr>
              <a:pPr/>
              <a:t>8</a:t>
            </a:fld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3E1BF3D-0E9D-480F-BAD1-AA6ADFBC196E}"/>
              </a:ext>
            </a:extLst>
          </p:cNvPr>
          <p:cNvSpPr txBox="1"/>
          <p:nvPr/>
        </p:nvSpPr>
        <p:spPr>
          <a:xfrm>
            <a:off x="677332" y="1430162"/>
            <a:ext cx="84401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Qual a Importância de se medir o crescimento?</a:t>
            </a:r>
          </a:p>
        </p:txBody>
      </p:sp>
    </p:spTree>
    <p:extLst>
      <p:ext uri="{BB962C8B-B14F-4D97-AF65-F5344CB8AC3E}">
        <p14:creationId xmlns:p14="http://schemas.microsoft.com/office/powerpoint/2010/main" val="1944136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76C3FD-45AC-4C12-95BA-8FDBAFF09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B46E49-5C36-41A8-BAE6-0ABCD2FB9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83E3DF5-B70D-464C-9FCD-EDE1E473F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>
                <a:solidFill>
                  <a:schemeClr val="tx1"/>
                </a:solidFill>
              </a:rPr>
              <a:pPr/>
              <a:t>9</a:t>
            </a:fld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CBD18BF-C5BD-4DD9-B306-55A9ACA5D66C}"/>
              </a:ext>
            </a:extLst>
          </p:cNvPr>
          <p:cNvSpPr txBox="1"/>
          <p:nvPr/>
        </p:nvSpPr>
        <p:spPr>
          <a:xfrm>
            <a:off x="861604" y="3131479"/>
            <a:ext cx="8228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Como medir o crescimento da alface ?</a:t>
            </a:r>
          </a:p>
        </p:txBody>
      </p:sp>
    </p:spTree>
    <p:extLst>
      <p:ext uri="{BB962C8B-B14F-4D97-AF65-F5344CB8AC3E}">
        <p14:creationId xmlns:p14="http://schemas.microsoft.com/office/powerpoint/2010/main" val="336079964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1561</TotalTime>
  <Words>1471</Words>
  <Application>Microsoft Office PowerPoint</Application>
  <PresentationFormat>Widescreen</PresentationFormat>
  <Paragraphs>466</Paragraphs>
  <Slides>48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Cambria Math</vt:lpstr>
      <vt:lpstr>Trebuchet MS</vt:lpstr>
      <vt:lpstr>Wingdings</vt:lpstr>
      <vt:lpstr>Wingdings 3</vt:lpstr>
      <vt:lpstr>Facetado</vt:lpstr>
      <vt:lpstr>Sistema para monitoramento do crescimento da alface(Lactuca Sativa L.) utilizando processamento digital de imagens</vt:lpstr>
      <vt:lpstr>Estrutura da apresentação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Trabalhos relacionados</vt:lpstr>
      <vt:lpstr>Trabalhos relacionados</vt:lpstr>
      <vt:lpstr>Trabalhos relacionados</vt:lpstr>
      <vt:lpstr>Objetivos</vt:lpstr>
      <vt:lpstr>Desenvolvimento - Arquitetura</vt:lpstr>
      <vt:lpstr>Desenvolvimento - Arquitetura</vt:lpstr>
      <vt:lpstr>Desenvolvimento - Arquitetura</vt:lpstr>
      <vt:lpstr>Desenvolvimento - Aplicativo móvel</vt:lpstr>
      <vt:lpstr>Desenvolvimento - Aplicativo móvel</vt:lpstr>
      <vt:lpstr>Desenvolvimento - Aplicativo móvel</vt:lpstr>
      <vt:lpstr>Desenvolvimento - Aplicativo móvel</vt:lpstr>
      <vt:lpstr>Desenvolvimento - Aplicativo móvel</vt:lpstr>
      <vt:lpstr>Desenvolvimento - Aplicativo móvel</vt:lpstr>
      <vt:lpstr>Desenvolvimento - Aplicativo móvel</vt:lpstr>
      <vt:lpstr>Desenvolvimento - Aplicativo móvel</vt:lpstr>
      <vt:lpstr>Desenvolvimento – PDI </vt:lpstr>
      <vt:lpstr>Desenvolvimento – PDI </vt:lpstr>
      <vt:lpstr>Desenvolvimento – PDI </vt:lpstr>
      <vt:lpstr>Desenvolvimento – PDI</vt:lpstr>
      <vt:lpstr>Desenvolvimento – PDI</vt:lpstr>
      <vt:lpstr>Desenvolvimento – PDI</vt:lpstr>
      <vt:lpstr>Desenvolvimento – PDI</vt:lpstr>
      <vt:lpstr>Desenvolvimento – PDI</vt:lpstr>
      <vt:lpstr>Desenvolvimento – PDI</vt:lpstr>
      <vt:lpstr>Desenvolvimento – PDI</vt:lpstr>
      <vt:lpstr>Materiais e métodos</vt:lpstr>
      <vt:lpstr>Materiais e métodos</vt:lpstr>
      <vt:lpstr>Materiais e métodos</vt:lpstr>
      <vt:lpstr>Materiais e métodos</vt:lpstr>
      <vt:lpstr>Materiais e métodos</vt:lpstr>
      <vt:lpstr>Materiais e métodos</vt:lpstr>
      <vt:lpstr>Resultados</vt:lpstr>
      <vt:lpstr>Resultados</vt:lpstr>
      <vt:lpstr>Resultados</vt:lpstr>
      <vt:lpstr>Resultados</vt:lpstr>
      <vt:lpstr>Resultados</vt:lpstr>
      <vt:lpstr>Resultados</vt:lpstr>
      <vt:lpstr>Conclusão </vt:lpstr>
      <vt:lpstr>FIM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monitoramento do crescimento da alface(Lactuca sativa L.) utilizando processamento digital de imagens</dc:title>
  <dc:creator>suelliton</dc:creator>
  <cp:lastModifiedBy>suelliton</cp:lastModifiedBy>
  <cp:revision>135</cp:revision>
  <dcterms:created xsi:type="dcterms:W3CDTF">2018-10-08T23:47:01Z</dcterms:created>
  <dcterms:modified xsi:type="dcterms:W3CDTF">2018-10-30T11:29:23Z</dcterms:modified>
</cp:coreProperties>
</file>